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8" r:id="rId2"/>
    <p:sldId id="262" r:id="rId3"/>
    <p:sldId id="266" r:id="rId4"/>
    <p:sldId id="304" r:id="rId5"/>
    <p:sldId id="268" r:id="rId6"/>
    <p:sldId id="270" r:id="rId7"/>
    <p:sldId id="271" r:id="rId8"/>
    <p:sldId id="269" r:id="rId9"/>
    <p:sldId id="276" r:id="rId10"/>
    <p:sldId id="274" r:id="rId11"/>
    <p:sldId id="273" r:id="rId12"/>
    <p:sldId id="277" r:id="rId13"/>
    <p:sldId id="282" r:id="rId14"/>
    <p:sldId id="275" r:id="rId15"/>
    <p:sldId id="288" r:id="rId16"/>
    <p:sldId id="283" r:id="rId17"/>
    <p:sldId id="291" r:id="rId18"/>
    <p:sldId id="289" r:id="rId19"/>
    <p:sldId id="290" r:id="rId20"/>
    <p:sldId id="284" r:id="rId21"/>
    <p:sldId id="306" r:id="rId22"/>
    <p:sldId id="305" r:id="rId23"/>
    <p:sldId id="301" r:id="rId24"/>
    <p:sldId id="302" r:id="rId25"/>
    <p:sldId id="292" r:id="rId26"/>
    <p:sldId id="286" r:id="rId27"/>
    <p:sldId id="285" r:id="rId28"/>
    <p:sldId id="303" r:id="rId29"/>
    <p:sldId id="297" r:id="rId30"/>
    <p:sldId id="295" r:id="rId31"/>
    <p:sldId id="296" r:id="rId32"/>
    <p:sldId id="298" r:id="rId33"/>
    <p:sldId id="293" r:id="rId34"/>
    <p:sldId id="294" r:id="rId35"/>
    <p:sldId id="267" r:id="rId3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ora Adelsköld" initials="NA" lastIdx="1" clrIdx="0">
    <p:extLst>
      <p:ext uri="{19B8F6BF-5375-455C-9EA6-DF929625EA0E}">
        <p15:presenceInfo xmlns:p15="http://schemas.microsoft.com/office/powerpoint/2012/main" userId="S-1-5-21-1060284298-1343024091-682003330-208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4" autoAdjust="0"/>
    <p:restoredTop sz="94694" autoAdjust="0"/>
  </p:normalViewPr>
  <p:slideViewPr>
    <p:cSldViewPr snapToGrid="0">
      <p:cViewPr varScale="1">
        <p:scale>
          <a:sx n="111" d="100"/>
          <a:sy n="111" d="100"/>
        </p:scale>
        <p:origin x="440" y="19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70BF7E-503A-467D-9E82-A1B4D7C9B50C}" type="datetimeFigureOut">
              <a:rPr lang="sv-SE" smtClean="0"/>
              <a:t>2022-06-29</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EC1FB-13EF-42EF-A461-A142226BD7EB}" type="slidenum">
              <a:rPr lang="sv-SE" smtClean="0"/>
              <a:t>‹#›</a:t>
            </a:fld>
            <a:endParaRPr lang="sv-SE"/>
          </a:p>
        </p:txBody>
      </p:sp>
    </p:spTree>
    <p:extLst>
      <p:ext uri="{BB962C8B-B14F-4D97-AF65-F5344CB8AC3E}">
        <p14:creationId xmlns:p14="http://schemas.microsoft.com/office/powerpoint/2010/main" val="2800237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sidan">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09A38BAE-415F-48E3-BFF7-C08177B18C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ktangel 9">
            <a:extLst>
              <a:ext uri="{FF2B5EF4-FFF2-40B4-BE49-F238E27FC236}">
                <a16:creationId xmlns:a16="http://schemas.microsoft.com/office/drawing/2014/main" id="{600D1D80-F5E4-4596-8236-DC8D5A3EB490}"/>
              </a:ext>
            </a:extLst>
          </p:cNvPr>
          <p:cNvSpPr/>
          <p:nvPr userDrawn="1"/>
        </p:nvSpPr>
        <p:spPr>
          <a:xfrm>
            <a:off x="5600700" y="872292"/>
            <a:ext cx="966355" cy="9351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1">
            <a:extLst>
              <a:ext uri="{FF2B5EF4-FFF2-40B4-BE49-F238E27FC236}">
                <a16:creationId xmlns:a16="http://schemas.microsoft.com/office/drawing/2014/main" id="{96234F76-746D-4B5C-A15E-02625704ED21}"/>
              </a:ext>
            </a:extLst>
          </p:cNvPr>
          <p:cNvSpPr/>
          <p:nvPr userDrawn="1"/>
        </p:nvSpPr>
        <p:spPr>
          <a:xfrm>
            <a:off x="-2264735" y="24063"/>
            <a:ext cx="2160000" cy="1466940"/>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534591" algn="l"/>
              </a:tabLst>
            </a:pPr>
            <a:r>
              <a:rPr lang="en-US" sz="1200" i="1" u="none">
                <a:effectLst/>
                <a:latin typeface="Calibri" panose="020F0502020204030204" pitchFamily="34" charset="0"/>
                <a:ea typeface="Calibri" panose="020F0502020204030204" pitchFamily="34" charset="0"/>
                <a:cs typeface="Times New Roman" panose="02020603050405020304" pitchFamily="18" charset="0"/>
              </a:rPr>
              <a:t>The Start slide </a:t>
            </a:r>
            <a:r>
              <a:rPr lang="en-US" sz="1200" i="0" u="none">
                <a:effectLst/>
                <a:latin typeface="Calibri" panose="020F0502020204030204" pitchFamily="34" charset="0"/>
                <a:ea typeface="Calibri" panose="020F0502020204030204" pitchFamily="34" charset="0"/>
                <a:cs typeface="Times New Roman" panose="02020603050405020304" pitchFamily="18" charset="0"/>
              </a:rPr>
              <a:t>is a fixed default start page and can also be chosen as a pause page, for example for use during a coffee break in the presentation. You can see all slide templates under “New Slide/Layout”. </a:t>
            </a:r>
            <a:endParaRPr lang="sv-SE" sz="1200" i="0">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3" name="Group 4">
            <a:extLst>
              <a:ext uri="{FF2B5EF4-FFF2-40B4-BE49-F238E27FC236}">
                <a16:creationId xmlns:a16="http://schemas.microsoft.com/office/drawing/2014/main" id="{4686778B-A416-4079-AAA0-A3FE9CDCD68B}"/>
              </a:ext>
            </a:extLst>
          </p:cNvPr>
          <p:cNvGrpSpPr>
            <a:grpSpLocks noChangeAspect="1"/>
          </p:cNvGrpSpPr>
          <p:nvPr userDrawn="1"/>
        </p:nvGrpSpPr>
        <p:grpSpPr bwMode="auto">
          <a:xfrm>
            <a:off x="5672138" y="793750"/>
            <a:ext cx="849312" cy="854075"/>
            <a:chOff x="3573" y="500"/>
            <a:chExt cx="535" cy="538"/>
          </a:xfrm>
        </p:grpSpPr>
        <p:sp>
          <p:nvSpPr>
            <p:cNvPr id="4" name="AutoShape 3">
              <a:extLst>
                <a:ext uri="{FF2B5EF4-FFF2-40B4-BE49-F238E27FC236}">
                  <a16:creationId xmlns:a16="http://schemas.microsoft.com/office/drawing/2014/main" id="{368530C6-AB59-4438-8214-4D8CD19DC242}"/>
                </a:ext>
              </a:extLst>
            </p:cNvPr>
            <p:cNvSpPr>
              <a:spLocks noChangeAspect="1" noChangeArrowheads="1" noTextEdit="1"/>
            </p:cNvSpPr>
            <p:nvPr userDrawn="1"/>
          </p:nvSpPr>
          <p:spPr bwMode="auto">
            <a:xfrm>
              <a:off x="3573" y="500"/>
              <a:ext cx="535"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5" name="Freeform 5">
              <a:extLst>
                <a:ext uri="{FF2B5EF4-FFF2-40B4-BE49-F238E27FC236}">
                  <a16:creationId xmlns:a16="http://schemas.microsoft.com/office/drawing/2014/main" id="{30C9CB61-8DFA-4370-8AA1-B5A54FA0EAB1}"/>
                </a:ext>
              </a:extLst>
            </p:cNvPr>
            <p:cNvSpPr>
              <a:spLocks/>
            </p:cNvSpPr>
            <p:nvPr userDrawn="1"/>
          </p:nvSpPr>
          <p:spPr bwMode="auto">
            <a:xfrm>
              <a:off x="3851" y="500"/>
              <a:ext cx="257" cy="345"/>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rgbClr val="690A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6" name="Freeform 6">
              <a:extLst>
                <a:ext uri="{FF2B5EF4-FFF2-40B4-BE49-F238E27FC236}">
                  <a16:creationId xmlns:a16="http://schemas.microsoft.com/office/drawing/2014/main" id="{4EC247F9-0193-4FBB-B6E1-2998D290037F}"/>
                </a:ext>
              </a:extLst>
            </p:cNvPr>
            <p:cNvSpPr>
              <a:spLocks/>
            </p:cNvSpPr>
            <p:nvPr userDrawn="1"/>
          </p:nvSpPr>
          <p:spPr bwMode="auto">
            <a:xfrm>
              <a:off x="3573" y="500"/>
              <a:ext cx="257" cy="345"/>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7" name="Freeform 7">
              <a:extLst>
                <a:ext uri="{FF2B5EF4-FFF2-40B4-BE49-F238E27FC236}">
                  <a16:creationId xmlns:a16="http://schemas.microsoft.com/office/drawing/2014/main" id="{149ACFD5-ED1E-4A53-836D-628626254AC4}"/>
                </a:ext>
              </a:extLst>
            </p:cNvPr>
            <p:cNvSpPr>
              <a:spLocks/>
            </p:cNvSpPr>
            <p:nvPr userDrawn="1"/>
          </p:nvSpPr>
          <p:spPr bwMode="auto">
            <a:xfrm>
              <a:off x="3631" y="890"/>
              <a:ext cx="101" cy="148"/>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1" name="Freeform 8">
              <a:extLst>
                <a:ext uri="{FF2B5EF4-FFF2-40B4-BE49-F238E27FC236}">
                  <a16:creationId xmlns:a16="http://schemas.microsoft.com/office/drawing/2014/main" id="{957B3C7F-15F6-431B-B3DC-BEA9381FCEA5}"/>
                </a:ext>
              </a:extLst>
            </p:cNvPr>
            <p:cNvSpPr>
              <a:spLocks/>
            </p:cNvSpPr>
            <p:nvPr userDrawn="1"/>
          </p:nvSpPr>
          <p:spPr bwMode="auto">
            <a:xfrm>
              <a:off x="3775" y="892"/>
              <a:ext cx="110" cy="144"/>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sp>
          <p:nvSpPr>
            <p:cNvPr id="12" name="Freeform 9">
              <a:extLst>
                <a:ext uri="{FF2B5EF4-FFF2-40B4-BE49-F238E27FC236}">
                  <a16:creationId xmlns:a16="http://schemas.microsoft.com/office/drawing/2014/main" id="{B9BBD18A-E976-46C7-8578-32BC5CFFAC32}"/>
                </a:ext>
              </a:extLst>
            </p:cNvPr>
            <p:cNvSpPr>
              <a:spLocks/>
            </p:cNvSpPr>
            <p:nvPr userDrawn="1"/>
          </p:nvSpPr>
          <p:spPr bwMode="auto">
            <a:xfrm>
              <a:off x="3908" y="892"/>
              <a:ext cx="140" cy="146"/>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rgbClr val="0061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sv-SE"/>
            </a:p>
          </p:txBody>
        </p:sp>
      </p:grpSp>
    </p:spTree>
    <p:extLst>
      <p:ext uri="{BB962C8B-B14F-4D97-AF65-F5344CB8AC3E}">
        <p14:creationId xmlns:p14="http://schemas.microsoft.com/office/powerpoint/2010/main" val="241673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line and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10654146"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4" name="Rektangel 3">
            <a:extLst>
              <a:ext uri="{FF2B5EF4-FFF2-40B4-BE49-F238E27FC236}">
                <a16:creationId xmlns:a16="http://schemas.microsoft.com/office/drawing/2014/main" id="{1A3F9988-970A-4CA2-AFCD-21F25D8AD082}"/>
              </a:ext>
            </a:extLst>
          </p:cNvPr>
          <p:cNvSpPr/>
          <p:nvPr userDrawn="1"/>
        </p:nvSpPr>
        <p:spPr>
          <a:xfrm>
            <a:off x="-2074460" y="24063"/>
            <a:ext cx="1990236"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for a headline and text or other content over the full width of the slide. </a:t>
            </a:r>
          </a:p>
        </p:txBody>
      </p:sp>
    </p:spTree>
    <p:extLst>
      <p:ext uri="{BB962C8B-B14F-4D97-AF65-F5344CB8AC3E}">
        <p14:creationId xmlns:p14="http://schemas.microsoft.com/office/powerpoint/2010/main" val="339107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line and content, 2 columns">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1226128"/>
            <a:ext cx="10643755" cy="911374"/>
          </a:xfrm>
        </p:spPr>
        <p:txBody>
          <a:bodyPr/>
          <a:lstStyle>
            <a:lvl1pPr>
              <a:defRPr/>
            </a:lvl1pPr>
          </a:lstStyle>
          <a:p>
            <a:r>
              <a:rPr lang="en-GB" noProof="0"/>
              <a:t>Header</a:t>
            </a:r>
          </a:p>
        </p:txBody>
      </p:sp>
      <p:sp>
        <p:nvSpPr>
          <p:cNvPr id="3" name="Platshållare för innehåll 2">
            <a:extLst>
              <a:ext uri="{FF2B5EF4-FFF2-40B4-BE49-F238E27FC236}">
                <a16:creationId xmlns:a16="http://schemas.microsoft.com/office/drawing/2014/main" id="{6CCC67DE-D694-40F6-9033-2F22DF4C802A}"/>
              </a:ext>
            </a:extLst>
          </p:cNvPr>
          <p:cNvSpPr>
            <a:spLocks noGrp="1"/>
          </p:cNvSpPr>
          <p:nvPr>
            <p:ph idx="1" hasCustomPrompt="1"/>
          </p:nvPr>
        </p:nvSpPr>
        <p:spPr>
          <a:xfrm>
            <a:off x="755072"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5" name="Platshållare för innehåll 2">
            <a:extLst>
              <a:ext uri="{FF2B5EF4-FFF2-40B4-BE49-F238E27FC236}">
                <a16:creationId xmlns:a16="http://schemas.microsoft.com/office/drawing/2014/main" id="{7C6F9F6A-5EE1-426E-AAF4-F9163894A515}"/>
              </a:ext>
            </a:extLst>
          </p:cNvPr>
          <p:cNvSpPr>
            <a:spLocks noGrp="1"/>
          </p:cNvSpPr>
          <p:nvPr>
            <p:ph idx="10" hasCustomPrompt="1"/>
          </p:nvPr>
        </p:nvSpPr>
        <p:spPr>
          <a:xfrm>
            <a:off x="6231083" y="2407521"/>
            <a:ext cx="5198919" cy="3681552"/>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10" name="Platshållare för text 8">
            <a:extLst>
              <a:ext uri="{FF2B5EF4-FFF2-40B4-BE49-F238E27FC236}">
                <a16:creationId xmlns:a16="http://schemas.microsoft.com/office/drawing/2014/main" id="{02F528CE-D42C-4F3A-A140-BC71A68198D5}"/>
              </a:ext>
            </a:extLst>
          </p:cNvPr>
          <p:cNvSpPr>
            <a:spLocks noGrp="1"/>
          </p:cNvSpPr>
          <p:nvPr>
            <p:ph type="body" sz="quarter" idx="12" hasCustomPrompt="1"/>
          </p:nvPr>
        </p:nvSpPr>
        <p:spPr>
          <a:xfrm>
            <a:off x="6219234" y="6140310"/>
            <a:ext cx="5205413" cy="260350"/>
          </a:xfrm>
        </p:spPr>
        <p:txBody>
          <a:bodyPr/>
          <a:lstStyle>
            <a:lvl1pPr marL="0" indent="0">
              <a:lnSpc>
                <a:spcPct val="100000"/>
              </a:lnSpc>
              <a:spcBef>
                <a:spcPts val="0"/>
              </a:spcBef>
              <a:buFontTx/>
              <a:buNone/>
              <a:defRPr sz="1000"/>
            </a:lvl1pPr>
          </a:lstStyle>
          <a:p>
            <a:pPr lvl="0"/>
            <a:r>
              <a:rPr lang="en-GB" noProof="0"/>
              <a:t>Caption</a:t>
            </a:r>
          </a:p>
        </p:txBody>
      </p:sp>
      <p:sp>
        <p:nvSpPr>
          <p:cNvPr id="7" name="Rektangel 6">
            <a:extLst>
              <a:ext uri="{FF2B5EF4-FFF2-40B4-BE49-F238E27FC236}">
                <a16:creationId xmlns:a16="http://schemas.microsoft.com/office/drawing/2014/main" id="{6D8929DC-ABE9-4B31-816A-840B7C28DBBC}"/>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Headline and content, 2 columns: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for a headline and content in two columns (text, picture, diagram, film etc.). You can also insert captions</a:t>
            </a: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a:t>
            </a:r>
            <a:endPar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6564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page image">
    <p:spTree>
      <p:nvGrpSpPr>
        <p:cNvPr id="1" name=""/>
        <p:cNvGrpSpPr/>
        <p:nvPr/>
      </p:nvGrpSpPr>
      <p:grpSpPr>
        <a:xfrm>
          <a:off x="0" y="0"/>
          <a:ext cx="0" cy="0"/>
          <a:chOff x="0" y="0"/>
          <a:chExt cx="0" cy="0"/>
        </a:xfrm>
      </p:grpSpPr>
      <p:sp>
        <p:nvSpPr>
          <p:cNvPr id="12" name="Platshållare för innehåll 11">
            <a:extLst>
              <a:ext uri="{FF2B5EF4-FFF2-40B4-BE49-F238E27FC236}">
                <a16:creationId xmlns:a16="http://schemas.microsoft.com/office/drawing/2014/main" id="{BD3F50F6-01EF-4EEF-BF38-978371896417}"/>
              </a:ext>
            </a:extLst>
          </p:cNvPr>
          <p:cNvSpPr>
            <a:spLocks noGrp="1"/>
          </p:cNvSpPr>
          <p:nvPr>
            <p:ph sz="quarter" idx="11" hasCustomPrompt="1"/>
          </p:nvPr>
        </p:nvSpPr>
        <p:spPr>
          <a:xfrm>
            <a:off x="0" y="0"/>
            <a:ext cx="12192000" cy="6858000"/>
          </a:xfrm>
        </p:spPr>
        <p:txBody>
          <a:bodyPr tIns="2088000"/>
          <a:lstStyle>
            <a:lvl1pPr marL="0" indent="0" algn="ctr">
              <a:buNone/>
              <a:defRPr sz="2000"/>
            </a:lvl1pPr>
            <a:lvl2pPr algn="ctr">
              <a:defRPr/>
            </a:lvl2pPr>
            <a:lvl3pPr algn="ctr">
              <a:defRPr/>
            </a:lvl3pPr>
            <a:lvl4pPr algn="ctr">
              <a:defRPr/>
            </a:lvl4pPr>
            <a:lvl5pPr algn="ctr">
              <a:defRPr/>
            </a:lvl5pPr>
          </a:lstStyle>
          <a:p>
            <a:pPr lvl="0"/>
            <a:r>
              <a:rPr lang="en-GB" noProof="0"/>
              <a:t>Picture/movie</a:t>
            </a:r>
          </a:p>
        </p:txBody>
      </p:sp>
      <p:sp>
        <p:nvSpPr>
          <p:cNvPr id="11" name="Platshållare för text 5">
            <a:extLst>
              <a:ext uri="{FF2B5EF4-FFF2-40B4-BE49-F238E27FC236}">
                <a16:creationId xmlns:a16="http://schemas.microsoft.com/office/drawing/2014/main" id="{F9B4EFBB-3C19-4225-8B81-20FAE00BBB28}"/>
              </a:ext>
            </a:extLst>
          </p:cNvPr>
          <p:cNvSpPr>
            <a:spLocks noGrp="1" noChangeAspect="1"/>
          </p:cNvSpPr>
          <p:nvPr>
            <p:ph type="body" sz="quarter" idx="10" hasCustomPrompt="1"/>
          </p:nvPr>
        </p:nvSpPr>
        <p:spPr>
          <a:xfrm>
            <a:off x="259917" y="262659"/>
            <a:ext cx="504000" cy="504000"/>
          </a:xfrm>
          <a:blipFill>
            <a:blip r:embed="rId2" cstate="email">
              <a:extLst>
                <a:ext uri="{28A0092B-C50C-407E-A947-70E740481C1C}">
                  <a14:useLocalDpi xmlns:a14="http://schemas.microsoft.com/office/drawing/2010/main"/>
                </a:ext>
              </a:extLst>
            </a:blip>
            <a:stretch>
              <a:fillRect/>
            </a:stretch>
          </a:blipFill>
          <a:ln>
            <a:solidFill>
              <a:srgbClr val="FFFFFF">
                <a:alpha val="0"/>
              </a:srgbClr>
            </a:solidFill>
          </a:ln>
        </p:spPr>
        <p:txBody>
          <a:bodyPr/>
          <a:lstStyle>
            <a:lvl1pPr marL="0" indent="0">
              <a:lnSpc>
                <a:spcPct val="100000"/>
              </a:lnSpc>
              <a:spcBef>
                <a:spcPts val="0"/>
              </a:spcBef>
              <a:buFontTx/>
              <a:buNone/>
              <a:defRPr sz="100"/>
            </a:lvl1pPr>
          </a:lstStyle>
          <a:p>
            <a:pPr lvl="0"/>
            <a:r>
              <a:rPr lang="en-GB" noProof="0"/>
              <a:t>.</a:t>
            </a:r>
          </a:p>
          <a:p>
            <a:pPr lvl="0"/>
            <a:endParaRPr lang="en-GB" noProof="0"/>
          </a:p>
        </p:txBody>
      </p:sp>
      <p:sp>
        <p:nvSpPr>
          <p:cNvPr id="4" name="Rektangel 3">
            <a:extLst>
              <a:ext uri="{FF2B5EF4-FFF2-40B4-BE49-F238E27FC236}">
                <a16:creationId xmlns:a16="http://schemas.microsoft.com/office/drawing/2014/main" id="{8D20A69E-B8A7-4EB8-9640-CFF681BD9E42}"/>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Full-page image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On this template, you can, for example, insert a full-page picture or a film.</a:t>
            </a:r>
          </a:p>
        </p:txBody>
      </p:sp>
    </p:spTree>
    <p:extLst>
      <p:ext uri="{BB962C8B-B14F-4D97-AF65-F5344CB8AC3E}">
        <p14:creationId xmlns:p14="http://schemas.microsoft.com/office/powerpoint/2010/main" val="355356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entred objects">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7" name="Platshållare för innehåll 11">
            <a:extLst>
              <a:ext uri="{FF2B5EF4-FFF2-40B4-BE49-F238E27FC236}">
                <a16:creationId xmlns:a16="http://schemas.microsoft.com/office/drawing/2014/main" id="{D77B211B-F194-4A43-BF7A-62F518DA6C4E}"/>
              </a:ext>
            </a:extLst>
          </p:cNvPr>
          <p:cNvSpPr>
            <a:spLocks noGrp="1"/>
          </p:cNvSpPr>
          <p:nvPr>
            <p:ph sz="quarter" idx="12" hasCustomPrompt="1"/>
          </p:nvPr>
        </p:nvSpPr>
        <p:spPr>
          <a:xfrm>
            <a:off x="768927"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2" name="Platshållare för innehåll 11">
            <a:extLst>
              <a:ext uri="{FF2B5EF4-FFF2-40B4-BE49-F238E27FC236}">
                <a16:creationId xmlns:a16="http://schemas.microsoft.com/office/drawing/2014/main" id="{9B70EFF5-103B-40E9-9FCD-4568DC92A59B}"/>
              </a:ext>
            </a:extLst>
          </p:cNvPr>
          <p:cNvSpPr>
            <a:spLocks noGrp="1"/>
          </p:cNvSpPr>
          <p:nvPr>
            <p:ph sz="quarter" idx="14" hasCustomPrompt="1"/>
          </p:nvPr>
        </p:nvSpPr>
        <p:spPr>
          <a:xfrm>
            <a:off x="6238541" y="1278080"/>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4" name="Platshållare för innehåll 11">
            <a:extLst>
              <a:ext uri="{FF2B5EF4-FFF2-40B4-BE49-F238E27FC236}">
                <a16:creationId xmlns:a16="http://schemas.microsoft.com/office/drawing/2014/main" id="{CFA737C2-22B0-4972-A655-E0EBC3CE4BE8}"/>
              </a:ext>
            </a:extLst>
          </p:cNvPr>
          <p:cNvSpPr>
            <a:spLocks noGrp="1"/>
          </p:cNvSpPr>
          <p:nvPr>
            <p:ph sz="quarter" idx="16" hasCustomPrompt="1"/>
          </p:nvPr>
        </p:nvSpPr>
        <p:spPr>
          <a:xfrm>
            <a:off x="768927"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gn="ctr">
              <a:lnSpc>
                <a:spcPts val="1200"/>
              </a:lnSpc>
              <a:spcBef>
                <a:spcPts val="0"/>
              </a:spcBef>
              <a:buFontTx/>
              <a:buNone/>
              <a:defRPr sz="1000"/>
            </a:lvl1pPr>
          </a:lstStyle>
          <a:p>
            <a:pPr lvl="0"/>
            <a:r>
              <a:rPr lang="en-GB" noProof="0"/>
              <a:t>Caption</a:t>
            </a:r>
          </a:p>
        </p:txBody>
      </p:sp>
      <p:sp>
        <p:nvSpPr>
          <p:cNvPr id="16" name="Platshållare för innehåll 11">
            <a:extLst>
              <a:ext uri="{FF2B5EF4-FFF2-40B4-BE49-F238E27FC236}">
                <a16:creationId xmlns:a16="http://schemas.microsoft.com/office/drawing/2014/main" id="{305AD0E1-5ECD-4AE7-B74F-E4C33179C4AF}"/>
              </a:ext>
            </a:extLst>
          </p:cNvPr>
          <p:cNvSpPr>
            <a:spLocks noGrp="1"/>
          </p:cNvSpPr>
          <p:nvPr>
            <p:ph sz="quarter" idx="18" hasCustomPrompt="1"/>
          </p:nvPr>
        </p:nvSpPr>
        <p:spPr>
          <a:xfrm>
            <a:off x="6238541" y="3917105"/>
            <a:ext cx="5195455" cy="2275611"/>
          </a:xfrm>
        </p:spPr>
        <p:txBody>
          <a:bodyPr tIns="180000"/>
          <a:lstStyle>
            <a:lvl1pPr marL="0" indent="0" algn="ctr">
              <a:buNone/>
              <a:defRPr sz="2000"/>
            </a:lvl1pPr>
            <a:lvl2pPr algn="ctr">
              <a:defRPr/>
            </a:lvl2pPr>
            <a:lvl3pPr algn="ctr">
              <a:defRPr/>
            </a:lvl3pPr>
            <a:lvl4pPr algn="ctr">
              <a:defRPr/>
            </a:lvl4pPr>
            <a:lvl5pPr algn="ctr">
              <a:defRPr/>
            </a:lvl5pPr>
          </a:lstStyle>
          <a:p>
            <a:pPr lvl="0"/>
            <a:r>
              <a:rPr lang="en-GB" noProof="0"/>
              <a:t>Object</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4 centred objects: </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space for four objects, each with their own caption, centred. This is good for when you want to compare pictures from different years etc. If you need to create more or fewer boxes, you can copy or delete placeholders.</a:t>
            </a:r>
          </a:p>
        </p:txBody>
      </p:sp>
    </p:spTree>
    <p:extLst>
      <p:ext uri="{BB962C8B-B14F-4D97-AF65-F5344CB8AC3E}">
        <p14:creationId xmlns:p14="http://schemas.microsoft.com/office/powerpoint/2010/main" val="98062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images, set left">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D73A66CF-1C52-44FE-85C6-604CF9819DFD}"/>
              </a:ext>
            </a:extLst>
          </p:cNvPr>
          <p:cNvSpPr>
            <a:spLocks noGrp="1"/>
          </p:cNvSpPr>
          <p:nvPr>
            <p:ph type="body" sz="quarter" idx="11" hasCustomPrompt="1"/>
          </p:nvPr>
        </p:nvSpPr>
        <p:spPr>
          <a:xfrm>
            <a:off x="758825"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1" name="Platshållare för text 8">
            <a:extLst>
              <a:ext uri="{FF2B5EF4-FFF2-40B4-BE49-F238E27FC236}">
                <a16:creationId xmlns:a16="http://schemas.microsoft.com/office/drawing/2014/main" id="{05FC7AEF-5E77-4E7B-90F2-4920904C6E8C}"/>
              </a:ext>
            </a:extLst>
          </p:cNvPr>
          <p:cNvSpPr>
            <a:spLocks noGrp="1"/>
          </p:cNvSpPr>
          <p:nvPr>
            <p:ph type="body" sz="quarter" idx="13" hasCustomPrompt="1"/>
          </p:nvPr>
        </p:nvSpPr>
        <p:spPr>
          <a:xfrm>
            <a:off x="6228439" y="3573754"/>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3" name="Platshållare för text 8">
            <a:extLst>
              <a:ext uri="{FF2B5EF4-FFF2-40B4-BE49-F238E27FC236}">
                <a16:creationId xmlns:a16="http://schemas.microsoft.com/office/drawing/2014/main" id="{1864F0BA-6C86-464C-8797-E2A18CE9C27B}"/>
              </a:ext>
            </a:extLst>
          </p:cNvPr>
          <p:cNvSpPr>
            <a:spLocks noGrp="1"/>
          </p:cNvSpPr>
          <p:nvPr>
            <p:ph type="body" sz="quarter" idx="15" hasCustomPrompt="1"/>
          </p:nvPr>
        </p:nvSpPr>
        <p:spPr>
          <a:xfrm>
            <a:off x="758825"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5" name="Platshållare för text 8">
            <a:extLst>
              <a:ext uri="{FF2B5EF4-FFF2-40B4-BE49-F238E27FC236}">
                <a16:creationId xmlns:a16="http://schemas.microsoft.com/office/drawing/2014/main" id="{9CF59FF9-6AD4-4F26-B597-EC8568D9F523}"/>
              </a:ext>
            </a:extLst>
          </p:cNvPr>
          <p:cNvSpPr>
            <a:spLocks noGrp="1"/>
          </p:cNvSpPr>
          <p:nvPr>
            <p:ph type="body" sz="quarter" idx="17" hasCustomPrompt="1"/>
          </p:nvPr>
        </p:nvSpPr>
        <p:spPr>
          <a:xfrm>
            <a:off x="6228439" y="6212779"/>
            <a:ext cx="5205413" cy="260350"/>
          </a:xfrm>
        </p:spPr>
        <p:txBody>
          <a:bodyPr/>
          <a:lstStyle>
            <a:lvl1pPr marL="0" indent="0">
              <a:lnSpc>
                <a:spcPts val="1200"/>
              </a:lnSpc>
              <a:spcBef>
                <a:spcPts val="0"/>
              </a:spcBef>
              <a:buFontTx/>
              <a:buNone/>
              <a:defRPr sz="1000"/>
            </a:lvl1pPr>
          </a:lstStyle>
          <a:p>
            <a:pPr lvl="0"/>
            <a:r>
              <a:rPr lang="en-GB" noProof="0"/>
              <a:t>Caption</a:t>
            </a:r>
          </a:p>
        </p:txBody>
      </p:sp>
      <p:sp>
        <p:nvSpPr>
          <p:cNvPr id="10" name="Rektangel 9">
            <a:extLst>
              <a:ext uri="{FF2B5EF4-FFF2-40B4-BE49-F238E27FC236}">
                <a16:creationId xmlns:a16="http://schemas.microsoft.com/office/drawing/2014/main" id="{67EF4E7C-C7CD-4699-97EF-2CC794367847}"/>
              </a:ext>
            </a:extLst>
          </p:cNvPr>
          <p:cNvSpPr/>
          <p:nvPr userDrawn="1"/>
        </p:nvSpPr>
        <p:spPr>
          <a:xfrm>
            <a:off x="-2074460" y="24063"/>
            <a:ext cx="1990236" cy="186217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4 images, set left: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space for four images, each with a caption, aligned to the left. Good when you want to compare pictures from different years etc. If you need to create more or fewer boxes, you can copy or delete placeholders.</a:t>
            </a:r>
          </a:p>
        </p:txBody>
      </p:sp>
      <p:sp>
        <p:nvSpPr>
          <p:cNvPr id="17" name="Platshållare för bild 2">
            <a:extLst>
              <a:ext uri="{FF2B5EF4-FFF2-40B4-BE49-F238E27FC236}">
                <a16:creationId xmlns:a16="http://schemas.microsoft.com/office/drawing/2014/main" id="{D8502A16-AA19-4E0B-AD6C-FDF13805494A}"/>
              </a:ext>
            </a:extLst>
          </p:cNvPr>
          <p:cNvSpPr>
            <a:spLocks noGrp="1"/>
          </p:cNvSpPr>
          <p:nvPr>
            <p:ph type="pic" sz="quarter" idx="19" hasCustomPrompt="1"/>
          </p:nvPr>
        </p:nvSpPr>
        <p:spPr>
          <a:xfrm>
            <a:off x="776288" y="1273843"/>
            <a:ext cx="5187950" cy="2233613"/>
          </a:xfrm>
        </p:spPr>
        <p:txBody>
          <a:bodyPr/>
          <a:lstStyle>
            <a:lvl1pPr marL="0" indent="0" algn="ctr">
              <a:buNone/>
              <a:defRPr sz="1600"/>
            </a:lvl1pPr>
          </a:lstStyle>
          <a:p>
            <a:r>
              <a:rPr lang="en-GB" noProof="0"/>
              <a:t>Picture</a:t>
            </a:r>
          </a:p>
        </p:txBody>
      </p:sp>
      <p:sp>
        <p:nvSpPr>
          <p:cNvPr id="20" name="Platshållare för bild 2">
            <a:extLst>
              <a:ext uri="{FF2B5EF4-FFF2-40B4-BE49-F238E27FC236}">
                <a16:creationId xmlns:a16="http://schemas.microsoft.com/office/drawing/2014/main" id="{4F423E97-AED0-44CF-8D1B-7830CB26F377}"/>
              </a:ext>
            </a:extLst>
          </p:cNvPr>
          <p:cNvSpPr>
            <a:spLocks noGrp="1"/>
          </p:cNvSpPr>
          <p:nvPr>
            <p:ph type="pic" sz="quarter" idx="20" hasCustomPrompt="1"/>
          </p:nvPr>
        </p:nvSpPr>
        <p:spPr>
          <a:xfrm>
            <a:off x="6226595" y="1273843"/>
            <a:ext cx="5187950" cy="2233613"/>
          </a:xfrm>
        </p:spPr>
        <p:txBody>
          <a:bodyPr/>
          <a:lstStyle>
            <a:lvl1pPr marL="0" indent="0" algn="ctr">
              <a:buNone/>
              <a:defRPr sz="1600"/>
            </a:lvl1pPr>
          </a:lstStyle>
          <a:p>
            <a:r>
              <a:rPr lang="en-GB" noProof="0"/>
              <a:t>Picture</a:t>
            </a:r>
          </a:p>
        </p:txBody>
      </p:sp>
      <p:sp>
        <p:nvSpPr>
          <p:cNvPr id="23" name="Platshållare för bild 2">
            <a:extLst>
              <a:ext uri="{FF2B5EF4-FFF2-40B4-BE49-F238E27FC236}">
                <a16:creationId xmlns:a16="http://schemas.microsoft.com/office/drawing/2014/main" id="{1F062928-8BD1-4CA5-AA20-E60D0F7671CC}"/>
              </a:ext>
            </a:extLst>
          </p:cNvPr>
          <p:cNvSpPr>
            <a:spLocks noGrp="1"/>
          </p:cNvSpPr>
          <p:nvPr>
            <p:ph type="pic" sz="quarter" idx="21" hasCustomPrompt="1"/>
          </p:nvPr>
        </p:nvSpPr>
        <p:spPr>
          <a:xfrm>
            <a:off x="776288" y="3908808"/>
            <a:ext cx="5187950" cy="2233613"/>
          </a:xfrm>
        </p:spPr>
        <p:txBody>
          <a:bodyPr/>
          <a:lstStyle>
            <a:lvl1pPr marL="0" indent="0" algn="ctr">
              <a:buNone/>
              <a:defRPr sz="1600"/>
            </a:lvl1pPr>
          </a:lstStyle>
          <a:p>
            <a:r>
              <a:rPr lang="en-GB" noProof="0"/>
              <a:t>Picture</a:t>
            </a:r>
          </a:p>
        </p:txBody>
      </p:sp>
      <p:sp>
        <p:nvSpPr>
          <p:cNvPr id="24" name="Platshållare för bild 2">
            <a:extLst>
              <a:ext uri="{FF2B5EF4-FFF2-40B4-BE49-F238E27FC236}">
                <a16:creationId xmlns:a16="http://schemas.microsoft.com/office/drawing/2014/main" id="{BEE2F423-B0EB-442A-AC1F-47493895D003}"/>
              </a:ext>
            </a:extLst>
          </p:cNvPr>
          <p:cNvSpPr>
            <a:spLocks noGrp="1"/>
          </p:cNvSpPr>
          <p:nvPr>
            <p:ph type="pic" sz="quarter" idx="22" hasCustomPrompt="1"/>
          </p:nvPr>
        </p:nvSpPr>
        <p:spPr>
          <a:xfrm>
            <a:off x="6226595" y="3908808"/>
            <a:ext cx="5187950" cy="2233613"/>
          </a:xfrm>
        </p:spPr>
        <p:txBody>
          <a:bodyPr/>
          <a:lstStyle>
            <a:lvl1pPr marL="0" indent="0" algn="ctr">
              <a:buNone/>
              <a:defRPr sz="1600"/>
            </a:lvl1pPr>
          </a:lstStyle>
          <a:p>
            <a:r>
              <a:rPr lang="en-GB" noProof="0"/>
              <a:t>Picture</a:t>
            </a:r>
          </a:p>
        </p:txBody>
      </p:sp>
    </p:spTree>
    <p:extLst>
      <p:ext uri="{BB962C8B-B14F-4D97-AF65-F5344CB8AC3E}">
        <p14:creationId xmlns:p14="http://schemas.microsoft.com/office/powerpoint/2010/main" val="295551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black slide">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9" name="Rektangel 8">
            <a:extLst>
              <a:ext uri="{FF2B5EF4-FFF2-40B4-BE49-F238E27FC236}">
                <a16:creationId xmlns:a16="http://schemas.microsoft.com/office/drawing/2014/main" id="{F7A80C34-BE5B-48ED-9F8E-B78B0BD14B19}"/>
              </a:ext>
            </a:extLst>
          </p:cNvPr>
          <p:cNvSpPr/>
          <p:nvPr userDrawn="1"/>
        </p:nvSpPr>
        <p:spPr>
          <a:xfrm>
            <a:off x="-2088107" y="24063"/>
            <a:ext cx="2003883"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Blank black slide: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choose this slide to use during a break or insert it if you want to discuss something separate from the presentation.</a:t>
            </a:r>
          </a:p>
        </p:txBody>
      </p:sp>
    </p:spTree>
    <p:extLst>
      <p:ext uri="{BB962C8B-B14F-4D97-AF65-F5344CB8AC3E}">
        <p14:creationId xmlns:p14="http://schemas.microsoft.com/office/powerpoint/2010/main" val="24680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header ">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244EC2FD-BC9A-48B1-8311-548D1332431F}"/>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1524000" y="2235200"/>
            <a:ext cx="9144000" cy="2387600"/>
          </a:xfrm>
        </p:spPr>
        <p:txBody>
          <a:bodyPr anchor="ctr"/>
          <a:lstStyle>
            <a:lvl1pPr algn="ctr">
              <a:lnSpc>
                <a:spcPts val="5600"/>
              </a:lnSpc>
              <a:defRPr sz="4600">
                <a:solidFill>
                  <a:schemeClr val="bg1"/>
                </a:solidFill>
              </a:defRPr>
            </a:lvl1pPr>
          </a:lstStyle>
          <a:p>
            <a:r>
              <a:rPr lang="en-GB" noProof="0"/>
              <a:t>Section header </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0" name="Rektangel 9">
            <a:extLst>
              <a:ext uri="{FF2B5EF4-FFF2-40B4-BE49-F238E27FC236}">
                <a16:creationId xmlns:a16="http://schemas.microsoft.com/office/drawing/2014/main" id="{42B662A0-10BF-4655-924F-2045658ACA81}"/>
              </a:ext>
            </a:extLst>
          </p:cNvPr>
          <p:cNvSpPr/>
          <p:nvPr userDrawn="1"/>
        </p:nvSpPr>
        <p:spPr>
          <a:xfrm>
            <a:off x="-2088107" y="24063"/>
            <a:ext cx="2003883" cy="882806"/>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63104" algn="l"/>
                <a:tab pos="198835" algn="l"/>
              </a:tabLst>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Section header black page: </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centred white text to write single words, questions or section headers.</a:t>
            </a:r>
          </a:p>
        </p:txBody>
      </p:sp>
    </p:spTree>
    <p:extLst>
      <p:ext uri="{BB962C8B-B14F-4D97-AF65-F5344CB8AC3E}">
        <p14:creationId xmlns:p14="http://schemas.microsoft.com/office/powerpoint/2010/main" val="403483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1" y="887104"/>
            <a:ext cx="8181111" cy="1529246"/>
          </a:xfrm>
        </p:spPr>
        <p:txBody>
          <a:bodyPr/>
          <a:lstStyle>
            <a:lvl1pPr>
              <a:defRPr baseline="0"/>
            </a:lvl1pPr>
          </a:lstStyle>
          <a:p>
            <a:r>
              <a:rPr lang="en-GB" noProof="0" dirty="0"/>
              <a:t>Thank you for your attention</a:t>
            </a:r>
          </a:p>
        </p:txBody>
      </p:sp>
      <p:sp>
        <p:nvSpPr>
          <p:cNvPr id="7" name="Platshållare för text 6">
            <a:extLst>
              <a:ext uri="{FF2B5EF4-FFF2-40B4-BE49-F238E27FC236}">
                <a16:creationId xmlns:a16="http://schemas.microsoft.com/office/drawing/2014/main" id="{1DA38726-4B59-42B1-BEB5-BAF39E474F7C}"/>
              </a:ext>
            </a:extLst>
          </p:cNvPr>
          <p:cNvSpPr>
            <a:spLocks noGrp="1"/>
          </p:cNvSpPr>
          <p:nvPr>
            <p:ph type="body" sz="quarter" idx="10" hasCustomPrompt="1"/>
          </p:nvPr>
        </p:nvSpPr>
        <p:spPr>
          <a:xfrm>
            <a:off x="758825" y="3195449"/>
            <a:ext cx="6501784" cy="2427429"/>
          </a:xfrm>
        </p:spPr>
        <p:txBody>
          <a:bodyPr/>
          <a:lstStyle>
            <a:lvl1pPr marL="0" indent="0">
              <a:lnSpc>
                <a:spcPct val="100000"/>
              </a:lnSpc>
              <a:spcBef>
                <a:spcPts val="0"/>
              </a:spcBef>
              <a:buNone/>
              <a:defRPr sz="1800" baseline="0"/>
            </a:lvl1pPr>
          </a:lstStyle>
          <a:p>
            <a:pPr lvl="0"/>
            <a:r>
              <a:rPr lang="en-GB" noProof="0" dirty="0"/>
              <a:t>Name, organisation, phone, email, web address etc.</a:t>
            </a:r>
          </a:p>
        </p:txBody>
      </p:sp>
      <p:pic>
        <p:nvPicPr>
          <p:cNvPr id="4" name="Bildobjekt 3">
            <a:extLst>
              <a:ext uri="{FF2B5EF4-FFF2-40B4-BE49-F238E27FC236}">
                <a16:creationId xmlns:a16="http://schemas.microsoft.com/office/drawing/2014/main" id="{161E3A8A-3263-4EE6-96EF-548DE91195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33200" y="7200"/>
            <a:ext cx="2250000" cy="6824702"/>
          </a:xfrm>
          <a:prstGeom prst="rect">
            <a:avLst/>
          </a:prstGeom>
        </p:spPr>
      </p:pic>
      <p:sp>
        <p:nvSpPr>
          <p:cNvPr id="10" name="Rektangel 9">
            <a:extLst>
              <a:ext uri="{FF2B5EF4-FFF2-40B4-BE49-F238E27FC236}">
                <a16:creationId xmlns:a16="http://schemas.microsoft.com/office/drawing/2014/main" id="{6297439C-DE2D-4496-B897-CC792D86B486}"/>
              </a:ext>
            </a:extLst>
          </p:cNvPr>
          <p:cNvSpPr/>
          <p:nvPr userDrawn="1"/>
        </p:nvSpPr>
        <p:spPr>
          <a:xfrm>
            <a:off x="-2033516" y="24063"/>
            <a:ext cx="1949292"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tabLst>
                <a:tab pos="198835" algn="l"/>
              </a:tabLst>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Final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insert contact details or what you want people to remember when the presentation has finished.</a:t>
            </a:r>
          </a:p>
        </p:txBody>
      </p:sp>
      <p:sp>
        <p:nvSpPr>
          <p:cNvPr id="11" name="Platshållare för text 6">
            <a:extLst>
              <a:ext uri="{FF2B5EF4-FFF2-40B4-BE49-F238E27FC236}">
                <a16:creationId xmlns:a16="http://schemas.microsoft.com/office/drawing/2014/main" id="{732D95E5-095E-4AF8-A88F-8D008694B3C7}"/>
              </a:ext>
            </a:extLst>
          </p:cNvPr>
          <p:cNvSpPr>
            <a:spLocks noGrp="1"/>
          </p:cNvSpPr>
          <p:nvPr>
            <p:ph type="body" sz="quarter" idx="12" hasCustomPrompt="1"/>
          </p:nvPr>
        </p:nvSpPr>
        <p:spPr>
          <a:xfrm>
            <a:off x="758825" y="2868783"/>
            <a:ext cx="6501784" cy="291089"/>
          </a:xfrm>
        </p:spPr>
        <p:txBody>
          <a:bodyPr anchor="b"/>
          <a:lstStyle>
            <a:lvl1pPr marL="0" indent="0">
              <a:lnSpc>
                <a:spcPts val="2400"/>
              </a:lnSpc>
              <a:spcBef>
                <a:spcPts val="0"/>
              </a:spcBef>
              <a:buNone/>
              <a:defRPr sz="1800" cap="all" baseline="0"/>
            </a:lvl1pPr>
          </a:lstStyle>
          <a:p>
            <a:r>
              <a:rPr lang="en-GB" sz="1600" noProof="0" dirty="0"/>
              <a:t>contact details</a:t>
            </a:r>
          </a:p>
        </p:txBody>
      </p:sp>
    </p:spTree>
    <p:extLst>
      <p:ext uri="{BB962C8B-B14F-4D97-AF65-F5344CB8AC3E}">
        <p14:creationId xmlns:p14="http://schemas.microsoft.com/office/powerpoint/2010/main" val="218625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klorofyll">
    <p:spTree>
      <p:nvGrpSpPr>
        <p:cNvPr id="1" name=""/>
        <p:cNvGrpSpPr/>
        <p:nvPr/>
      </p:nvGrpSpPr>
      <p:grpSpPr>
        <a:xfrm>
          <a:off x="0" y="0"/>
          <a:ext cx="0" cy="0"/>
          <a:chOff x="0" y="0"/>
          <a:chExt cx="0" cy="0"/>
        </a:xfrm>
      </p:grpSpPr>
      <p:pic>
        <p:nvPicPr>
          <p:cNvPr id="7" name="Bildobjekt 6" title="Detail of the SLU collage. Chlorophyll.">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CF59F3B0-1A21-4D08-96F8-33B3411C5648}"/>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dirty="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dirty="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18"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19"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81136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äpple">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5459" y="1974755"/>
            <a:ext cx="9144000" cy="2387600"/>
          </a:xfrm>
        </p:spPr>
        <p:txBody>
          <a:bodyPr anchor="b"/>
          <a:lstStyle>
            <a:lvl1pPr algn="l">
              <a:lnSpc>
                <a:spcPts val="5600"/>
              </a:lnSpc>
              <a:defRPr sz="4600">
                <a:solidFill>
                  <a:schemeClr val="tx1"/>
                </a:solidFill>
              </a:defRPr>
            </a:lvl1pPr>
          </a:lstStyle>
          <a:p>
            <a:r>
              <a:rPr lang="en-GB" noProof="0" dirty="0"/>
              <a:t>Title of the presentation </a:t>
            </a:r>
            <a:br>
              <a:rPr lang="en-GB" noProof="0" dirty="0"/>
            </a:br>
            <a:r>
              <a:rPr lang="en-GB" noProof="0" dirty="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5459" y="4551545"/>
            <a:ext cx="9144000" cy="581891"/>
          </a:xfrm>
        </p:spPr>
        <p:txBody>
          <a:bodyPr/>
          <a:lstStyle>
            <a:lvl1pPr marL="0" indent="0" algn="l">
              <a:lnSpc>
                <a:spcPct val="100000"/>
              </a:lnSpc>
              <a:spcBef>
                <a:spcPts val="0"/>
              </a:spcBef>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A869A8FD-7819-4E27-8383-8602F42D8C67}"/>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222341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and chapter slide – plommo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4224" y="24063"/>
            <a:ext cx="12192000" cy="6858000"/>
          </a:xfrm>
          <a:prstGeom prst="rect">
            <a:avLst/>
          </a:prstGeom>
        </p:spPr>
      </p:pic>
      <p:sp>
        <p:nvSpPr>
          <p:cNvPr id="2"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3"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55B6A2C6-5A5E-4C59-9FF4-96A68ADB3B71}"/>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Tree>
    <p:extLst>
      <p:ext uri="{BB962C8B-B14F-4D97-AF65-F5344CB8AC3E}">
        <p14:creationId xmlns:p14="http://schemas.microsoft.com/office/powerpoint/2010/main" val="355281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havsvik">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8E950D7F-C06C-4075-BD6B-9B742F936C49}"/>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130887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hapter slide – skog">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E8C5A01F-3658-46AC-A1DE-8445AEAB0AA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6" name="Grupp 15">
            <a:extLst>
              <a:ext uri="{FF2B5EF4-FFF2-40B4-BE49-F238E27FC236}">
                <a16:creationId xmlns:a16="http://schemas.microsoft.com/office/drawing/2014/main" id="{94A9C963-ED04-41BD-8D28-415BB3BACE33}"/>
              </a:ext>
            </a:extLst>
          </p:cNvPr>
          <p:cNvGrpSpPr/>
          <p:nvPr userDrawn="1"/>
        </p:nvGrpSpPr>
        <p:grpSpPr>
          <a:xfrm>
            <a:off x="260350" y="258763"/>
            <a:ext cx="503238" cy="506412"/>
            <a:chOff x="260350" y="258763"/>
            <a:chExt cx="503238" cy="506412"/>
          </a:xfrm>
        </p:grpSpPr>
        <p:sp>
          <p:nvSpPr>
            <p:cNvPr id="11" name="Freeform 5">
              <a:extLst>
                <a:ext uri="{FF2B5EF4-FFF2-40B4-BE49-F238E27FC236}">
                  <a16:creationId xmlns:a16="http://schemas.microsoft.com/office/drawing/2014/main" id="{02CA2365-A94F-4ED0-819A-EFFBD6E13A2A}"/>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6">
              <a:extLst>
                <a:ext uri="{FF2B5EF4-FFF2-40B4-BE49-F238E27FC236}">
                  <a16:creationId xmlns:a16="http://schemas.microsoft.com/office/drawing/2014/main" id="{910E550A-B98B-4ADA-AD2F-D094FE3AAF9E}"/>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3" name="Freeform 7">
              <a:extLst>
                <a:ext uri="{FF2B5EF4-FFF2-40B4-BE49-F238E27FC236}">
                  <a16:creationId xmlns:a16="http://schemas.microsoft.com/office/drawing/2014/main" id="{72D2CB4C-85D6-4CEB-9EE1-0E0043FD835F}"/>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4" name="Freeform 8">
              <a:extLst>
                <a:ext uri="{FF2B5EF4-FFF2-40B4-BE49-F238E27FC236}">
                  <a16:creationId xmlns:a16="http://schemas.microsoft.com/office/drawing/2014/main" id="{E791EDC4-8302-4829-8B4B-A1D52FD2C07E}"/>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5" name="Freeform 9">
              <a:extLst>
                <a:ext uri="{FF2B5EF4-FFF2-40B4-BE49-F238E27FC236}">
                  <a16:creationId xmlns:a16="http://schemas.microsoft.com/office/drawing/2014/main" id="{7F57A86D-80CD-43BB-ABCA-763C7277C566}"/>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7" name="Rektangel 16">
            <a:extLst>
              <a:ext uri="{FF2B5EF4-FFF2-40B4-BE49-F238E27FC236}">
                <a16:creationId xmlns:a16="http://schemas.microsoft.com/office/drawing/2014/main" id="{38E6F990-5417-4B35-AE8C-59B9F25EA90A}"/>
              </a:ext>
            </a:extLst>
          </p:cNvPr>
          <p:cNvSpPr/>
          <p:nvPr userDrawn="1"/>
        </p:nvSpPr>
        <p:spPr>
          <a:xfrm>
            <a:off x="-2129051" y="24063"/>
            <a:ext cx="2044827" cy="2059795"/>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Title and chapter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a:t>
            </a:r>
            <a:b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b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five colours. This is where you insert the title of the presentation, your name and who you are. This template can also be used as a chapter slide where you insert the name of the section or meeting point in the title field.</a:t>
            </a:r>
          </a:p>
        </p:txBody>
      </p:sp>
      <p:sp>
        <p:nvSpPr>
          <p:cNvPr id="20" name="Rubrik 1">
            <a:extLst>
              <a:ext uri="{FF2B5EF4-FFF2-40B4-BE49-F238E27FC236}">
                <a16:creationId xmlns:a16="http://schemas.microsoft.com/office/drawing/2014/main" id="{1A2E631D-57F7-4466-9422-5DF057A37B4A}"/>
              </a:ext>
            </a:extLst>
          </p:cNvPr>
          <p:cNvSpPr>
            <a:spLocks noGrp="1"/>
          </p:cNvSpPr>
          <p:nvPr>
            <p:ph type="ctrTitle" hasCustomPrompt="1"/>
          </p:nvPr>
        </p:nvSpPr>
        <p:spPr>
          <a:xfrm>
            <a:off x="763588" y="1950436"/>
            <a:ext cx="9144000" cy="2387600"/>
          </a:xfrm>
        </p:spPr>
        <p:txBody>
          <a:bodyPr anchor="b"/>
          <a:lstStyle>
            <a:lvl1pPr algn="l">
              <a:lnSpc>
                <a:spcPts val="5600"/>
              </a:lnSpc>
              <a:defRPr sz="4600">
                <a:solidFill>
                  <a:schemeClr val="bg1"/>
                </a:solidFill>
              </a:defRPr>
            </a:lvl1pPr>
          </a:lstStyle>
          <a:p>
            <a:r>
              <a:rPr lang="en-GB" noProof="0" dirty="0"/>
              <a:t>Title of the presentation </a:t>
            </a:r>
            <a:br>
              <a:rPr lang="en-GB" noProof="0" dirty="0"/>
            </a:br>
            <a:r>
              <a:rPr lang="en-GB" noProof="0" dirty="0"/>
              <a:t>or the chapter</a:t>
            </a:r>
          </a:p>
        </p:txBody>
      </p:sp>
      <p:sp>
        <p:nvSpPr>
          <p:cNvPr id="21" name="Underrubrik 2">
            <a:extLst>
              <a:ext uri="{FF2B5EF4-FFF2-40B4-BE49-F238E27FC236}">
                <a16:creationId xmlns:a16="http://schemas.microsoft.com/office/drawing/2014/main" id="{A5C78210-3B40-4057-98BE-2954168FB20D}"/>
              </a:ext>
            </a:extLst>
          </p:cNvPr>
          <p:cNvSpPr>
            <a:spLocks noGrp="1"/>
          </p:cNvSpPr>
          <p:nvPr>
            <p:ph type="subTitle" idx="1" hasCustomPrompt="1"/>
          </p:nvPr>
        </p:nvSpPr>
        <p:spPr>
          <a:xfrm>
            <a:off x="763588" y="4527226"/>
            <a:ext cx="9144000" cy="581891"/>
          </a:xfrm>
        </p:spPr>
        <p:txBody>
          <a:bodyPr/>
          <a:lstStyle>
            <a:lvl1pPr marL="0" indent="0" algn="l">
              <a:lnSpc>
                <a:spcPct val="100000"/>
              </a:lnSpc>
              <a:spcBef>
                <a:spcPts val="0"/>
              </a:spcBef>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Name, organisation</a:t>
            </a:r>
          </a:p>
        </p:txBody>
      </p:sp>
    </p:spTree>
    <p:extLst>
      <p:ext uri="{BB962C8B-B14F-4D97-AF65-F5344CB8AC3E}">
        <p14:creationId xmlns:p14="http://schemas.microsoft.com/office/powerpoint/2010/main" val="38717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able of contents ">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BED21EC5-62F9-469A-B2AE-D25E125AF6D9}"/>
              </a:ext>
            </a:extLst>
          </p:cNvPr>
          <p:cNvSpPr/>
          <p:nvPr userDrawn="1"/>
        </p:nvSpPr>
        <p:spPr>
          <a:xfrm>
            <a:off x="0" y="0"/>
            <a:ext cx="806823" cy="6858000"/>
          </a:xfrm>
          <a:prstGeom prst="rect">
            <a:avLst/>
          </a:prstGeom>
          <a:solidFill>
            <a:srgbClr val="004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a:p>
        </p:txBody>
      </p:sp>
      <p:pic>
        <p:nvPicPr>
          <p:cNvPr id="14" name="Bildobjekt 13">
            <a:extLst>
              <a:ext uri="{FF2B5EF4-FFF2-40B4-BE49-F238E27FC236}">
                <a16:creationId xmlns:a16="http://schemas.microsoft.com/office/drawing/2014/main" id="{D077B0EB-C7B7-43AB-8A6A-B3EB0DEE2B2B}"/>
              </a:ext>
            </a:extLst>
          </p:cNvPr>
          <p:cNvPicPr>
            <a:picLocks noChangeAspect="1"/>
          </p:cNvPicPr>
          <p:nvPr userDrawn="1"/>
        </p:nvPicPr>
        <p:blipFill rotWithShape="1">
          <a:blip r:embed="rId2">
            <a:extLst>
              <a:ext uri="{28A0092B-C50C-407E-A947-70E740481C1C}">
                <a14:useLocalDpi xmlns:a14="http://schemas.microsoft.com/office/drawing/2010/main"/>
              </a:ext>
            </a:extLst>
          </a:blip>
          <a:srcRect r="294"/>
          <a:stretch/>
        </p:blipFill>
        <p:spPr>
          <a:xfrm>
            <a:off x="35861" y="0"/>
            <a:ext cx="12156139" cy="6858000"/>
          </a:xfrm>
          <a:prstGeom prst="rect">
            <a:avLst/>
          </a:prstGeom>
        </p:spPr>
      </p:pic>
      <p:sp>
        <p:nvSpPr>
          <p:cNvPr id="2" name="Rubrik 1">
            <a:extLst>
              <a:ext uri="{FF2B5EF4-FFF2-40B4-BE49-F238E27FC236}">
                <a16:creationId xmlns:a16="http://schemas.microsoft.com/office/drawing/2014/main" id="{355D1907-0D70-4CB2-988F-97D44F560C23}"/>
              </a:ext>
            </a:extLst>
          </p:cNvPr>
          <p:cNvSpPr>
            <a:spLocks noGrp="1"/>
          </p:cNvSpPr>
          <p:nvPr>
            <p:ph type="title" hasCustomPrompt="1"/>
          </p:nvPr>
        </p:nvSpPr>
        <p:spPr>
          <a:xfrm>
            <a:off x="755072" y="800100"/>
            <a:ext cx="8669483" cy="880197"/>
          </a:xfrm>
        </p:spPr>
        <p:txBody>
          <a:bodyPr/>
          <a:lstStyle>
            <a:lvl1pPr>
              <a:lnSpc>
                <a:spcPct val="100000"/>
              </a:lnSpc>
              <a:defRPr sz="3600">
                <a:solidFill>
                  <a:schemeClr val="bg1"/>
                </a:solidFill>
              </a:defRPr>
            </a:lvl1pPr>
          </a:lstStyle>
          <a:p>
            <a:r>
              <a:rPr lang="en-GB" noProof="0"/>
              <a:t>Table of contents</a:t>
            </a:r>
          </a:p>
        </p:txBody>
      </p:sp>
      <p:grpSp>
        <p:nvGrpSpPr>
          <p:cNvPr id="7" name="Grupp 6">
            <a:extLst>
              <a:ext uri="{FF2B5EF4-FFF2-40B4-BE49-F238E27FC236}">
                <a16:creationId xmlns:a16="http://schemas.microsoft.com/office/drawing/2014/main" id="{281B56D4-D572-4F77-ADFE-A496E83B0B07}"/>
              </a:ext>
            </a:extLst>
          </p:cNvPr>
          <p:cNvGrpSpPr/>
          <p:nvPr userDrawn="1"/>
        </p:nvGrpSpPr>
        <p:grpSpPr>
          <a:xfrm>
            <a:off x="260350" y="258763"/>
            <a:ext cx="503238" cy="506412"/>
            <a:chOff x="260350" y="258763"/>
            <a:chExt cx="503238" cy="506412"/>
          </a:xfrm>
        </p:grpSpPr>
        <p:sp>
          <p:nvSpPr>
            <p:cNvPr id="8" name="Freeform 5">
              <a:extLst>
                <a:ext uri="{FF2B5EF4-FFF2-40B4-BE49-F238E27FC236}">
                  <a16:creationId xmlns:a16="http://schemas.microsoft.com/office/drawing/2014/main" id="{89950389-10F4-457A-987D-FDD9A7550BB5}"/>
                </a:ext>
              </a:extLst>
            </p:cNvPr>
            <p:cNvSpPr>
              <a:spLocks/>
            </p:cNvSpPr>
            <p:nvPr userDrawn="1"/>
          </p:nvSpPr>
          <p:spPr bwMode="auto">
            <a:xfrm>
              <a:off x="522288" y="258763"/>
              <a:ext cx="241300" cy="323850"/>
            </a:xfrm>
            <a:custGeom>
              <a:avLst/>
              <a:gdLst>
                <a:gd name="T0" fmla="*/ 1845 w 1845"/>
                <a:gd name="T1" fmla="*/ 2080 h 2463"/>
                <a:gd name="T2" fmla="*/ 945 w 1845"/>
                <a:gd name="T3" fmla="*/ 2463 h 2463"/>
                <a:gd name="T4" fmla="*/ 58 w 1845"/>
                <a:gd name="T5" fmla="*/ 1814 h 2463"/>
                <a:gd name="T6" fmla="*/ 0 w 1845"/>
                <a:gd name="T7" fmla="*/ 336 h 2463"/>
                <a:gd name="T8" fmla="*/ 0 w 1845"/>
                <a:gd name="T9" fmla="*/ 0 h 2463"/>
                <a:gd name="T10" fmla="*/ 6 w 1845"/>
                <a:gd name="T11" fmla="*/ 0 h 2463"/>
                <a:gd name="T12" fmla="*/ 493 w 1845"/>
                <a:gd name="T13" fmla="*/ 955 h 2463"/>
                <a:gd name="T14" fmla="*/ 340 w 1845"/>
                <a:gd name="T15" fmla="*/ 1438 h 2463"/>
                <a:gd name="T16" fmla="*/ 221 w 1845"/>
                <a:gd name="T17" fmla="*/ 1757 h 2463"/>
                <a:gd name="T18" fmla="*/ 361 w 1845"/>
                <a:gd name="T19" fmla="*/ 1883 h 2463"/>
                <a:gd name="T20" fmla="*/ 982 w 1845"/>
                <a:gd name="T21" fmla="*/ 1770 h 2463"/>
                <a:gd name="T22" fmla="*/ 1845 w 1845"/>
                <a:gd name="T23" fmla="*/ 2073 h 2463"/>
                <a:gd name="T24" fmla="*/ 1845 w 1845"/>
                <a:gd name="T25" fmla="*/ 2080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1845" y="2080"/>
                  </a:moveTo>
                  <a:cubicBezTo>
                    <a:pt x="1580" y="2256"/>
                    <a:pt x="1328" y="2463"/>
                    <a:pt x="945" y="2463"/>
                  </a:cubicBezTo>
                  <a:cubicBezTo>
                    <a:pt x="502" y="2463"/>
                    <a:pt x="130" y="2258"/>
                    <a:pt x="58" y="1814"/>
                  </a:cubicBezTo>
                  <a:cubicBezTo>
                    <a:pt x="6" y="1490"/>
                    <a:pt x="0" y="628"/>
                    <a:pt x="0" y="336"/>
                  </a:cubicBezTo>
                  <a:cubicBezTo>
                    <a:pt x="0" y="0"/>
                    <a:pt x="0" y="0"/>
                    <a:pt x="0" y="0"/>
                  </a:cubicBezTo>
                  <a:cubicBezTo>
                    <a:pt x="6" y="0"/>
                    <a:pt x="6" y="0"/>
                    <a:pt x="6" y="0"/>
                  </a:cubicBezTo>
                  <a:cubicBezTo>
                    <a:pt x="182" y="363"/>
                    <a:pt x="493" y="580"/>
                    <a:pt x="493" y="955"/>
                  </a:cubicBezTo>
                  <a:cubicBezTo>
                    <a:pt x="493" y="1141"/>
                    <a:pt x="432" y="1261"/>
                    <a:pt x="340" y="1438"/>
                  </a:cubicBezTo>
                  <a:cubicBezTo>
                    <a:pt x="292" y="1531"/>
                    <a:pt x="221" y="1648"/>
                    <a:pt x="221" y="1757"/>
                  </a:cubicBezTo>
                  <a:cubicBezTo>
                    <a:pt x="221" y="1821"/>
                    <a:pt x="250" y="1883"/>
                    <a:pt x="361" y="1883"/>
                  </a:cubicBezTo>
                  <a:cubicBezTo>
                    <a:pt x="578" y="1883"/>
                    <a:pt x="700" y="1770"/>
                    <a:pt x="982" y="1770"/>
                  </a:cubicBezTo>
                  <a:cubicBezTo>
                    <a:pt x="1304" y="1770"/>
                    <a:pt x="1534" y="1887"/>
                    <a:pt x="1845" y="2073"/>
                  </a:cubicBezTo>
                  <a:cubicBezTo>
                    <a:pt x="1845" y="2080"/>
                    <a:pt x="1845" y="2080"/>
                    <a:pt x="1845" y="208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9" name="Freeform 6">
              <a:extLst>
                <a:ext uri="{FF2B5EF4-FFF2-40B4-BE49-F238E27FC236}">
                  <a16:creationId xmlns:a16="http://schemas.microsoft.com/office/drawing/2014/main" id="{5BA4E1A3-C424-492E-980C-420CF1ECD852}"/>
                </a:ext>
              </a:extLst>
            </p:cNvPr>
            <p:cNvSpPr>
              <a:spLocks/>
            </p:cNvSpPr>
            <p:nvPr userDrawn="1"/>
          </p:nvSpPr>
          <p:spPr bwMode="auto">
            <a:xfrm>
              <a:off x="260350" y="258763"/>
              <a:ext cx="241300" cy="323850"/>
            </a:xfrm>
            <a:custGeom>
              <a:avLst/>
              <a:gdLst>
                <a:gd name="T0" fmla="*/ 0 w 1845"/>
                <a:gd name="T1" fmla="*/ 2073 h 2463"/>
                <a:gd name="T2" fmla="*/ 863 w 1845"/>
                <a:gd name="T3" fmla="*/ 1770 h 2463"/>
                <a:gd name="T4" fmla="*/ 1484 w 1845"/>
                <a:gd name="T5" fmla="*/ 1883 h 2463"/>
                <a:gd name="T6" fmla="*/ 1624 w 1845"/>
                <a:gd name="T7" fmla="*/ 1757 h 2463"/>
                <a:gd name="T8" fmla="*/ 1505 w 1845"/>
                <a:gd name="T9" fmla="*/ 1438 h 2463"/>
                <a:gd name="T10" fmla="*/ 1352 w 1845"/>
                <a:gd name="T11" fmla="*/ 955 h 2463"/>
                <a:gd name="T12" fmla="*/ 1839 w 1845"/>
                <a:gd name="T13" fmla="*/ 0 h 2463"/>
                <a:gd name="T14" fmla="*/ 1845 w 1845"/>
                <a:gd name="T15" fmla="*/ 0 h 2463"/>
                <a:gd name="T16" fmla="*/ 1845 w 1845"/>
                <a:gd name="T17" fmla="*/ 334 h 2463"/>
                <a:gd name="T18" fmla="*/ 1787 w 1845"/>
                <a:gd name="T19" fmla="*/ 1814 h 2463"/>
                <a:gd name="T20" fmla="*/ 900 w 1845"/>
                <a:gd name="T21" fmla="*/ 2463 h 2463"/>
                <a:gd name="T22" fmla="*/ 0 w 1845"/>
                <a:gd name="T23" fmla="*/ 2080 h 2463"/>
                <a:gd name="T24" fmla="*/ 0 w 1845"/>
                <a:gd name="T25" fmla="*/ 2073 h 2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5" h="2463">
                  <a:moveTo>
                    <a:pt x="0" y="2073"/>
                  </a:moveTo>
                  <a:cubicBezTo>
                    <a:pt x="311" y="1887"/>
                    <a:pt x="541" y="1770"/>
                    <a:pt x="863" y="1770"/>
                  </a:cubicBezTo>
                  <a:cubicBezTo>
                    <a:pt x="1145" y="1770"/>
                    <a:pt x="1267" y="1883"/>
                    <a:pt x="1484" y="1883"/>
                  </a:cubicBezTo>
                  <a:cubicBezTo>
                    <a:pt x="1594" y="1883"/>
                    <a:pt x="1624" y="1821"/>
                    <a:pt x="1624" y="1757"/>
                  </a:cubicBezTo>
                  <a:cubicBezTo>
                    <a:pt x="1624" y="1648"/>
                    <a:pt x="1553" y="1531"/>
                    <a:pt x="1505" y="1438"/>
                  </a:cubicBezTo>
                  <a:cubicBezTo>
                    <a:pt x="1413" y="1261"/>
                    <a:pt x="1352" y="1141"/>
                    <a:pt x="1352" y="955"/>
                  </a:cubicBezTo>
                  <a:cubicBezTo>
                    <a:pt x="1352" y="580"/>
                    <a:pt x="1663" y="363"/>
                    <a:pt x="1839" y="0"/>
                  </a:cubicBezTo>
                  <a:cubicBezTo>
                    <a:pt x="1845" y="0"/>
                    <a:pt x="1845" y="0"/>
                    <a:pt x="1845" y="0"/>
                  </a:cubicBezTo>
                  <a:cubicBezTo>
                    <a:pt x="1845" y="334"/>
                    <a:pt x="1845" y="334"/>
                    <a:pt x="1845" y="334"/>
                  </a:cubicBezTo>
                  <a:cubicBezTo>
                    <a:pt x="1845" y="628"/>
                    <a:pt x="1839" y="1490"/>
                    <a:pt x="1787" y="1814"/>
                  </a:cubicBezTo>
                  <a:cubicBezTo>
                    <a:pt x="1715" y="2258"/>
                    <a:pt x="1343" y="2463"/>
                    <a:pt x="900" y="2463"/>
                  </a:cubicBezTo>
                  <a:cubicBezTo>
                    <a:pt x="516" y="2463"/>
                    <a:pt x="264" y="2256"/>
                    <a:pt x="0" y="2080"/>
                  </a:cubicBezTo>
                  <a:cubicBezTo>
                    <a:pt x="0" y="2073"/>
                    <a:pt x="0" y="2073"/>
                    <a:pt x="0" y="207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0" name="Freeform 7">
              <a:extLst>
                <a:ext uri="{FF2B5EF4-FFF2-40B4-BE49-F238E27FC236}">
                  <a16:creationId xmlns:a16="http://schemas.microsoft.com/office/drawing/2014/main" id="{90F966FE-8E3B-4344-AE8D-478E20AFEC80}"/>
                </a:ext>
              </a:extLst>
            </p:cNvPr>
            <p:cNvSpPr>
              <a:spLocks/>
            </p:cNvSpPr>
            <p:nvPr userDrawn="1"/>
          </p:nvSpPr>
          <p:spPr bwMode="auto">
            <a:xfrm>
              <a:off x="314325" y="625475"/>
              <a:ext cx="95250" cy="139700"/>
            </a:xfrm>
            <a:custGeom>
              <a:avLst/>
              <a:gdLst>
                <a:gd name="T0" fmla="*/ 680 w 728"/>
                <a:gd name="T1" fmla="*/ 252 h 1058"/>
                <a:gd name="T2" fmla="*/ 406 w 728"/>
                <a:gd name="T3" fmla="*/ 140 h 1058"/>
                <a:gd name="T4" fmla="*/ 213 w 728"/>
                <a:gd name="T5" fmla="*/ 265 h 1058"/>
                <a:gd name="T6" fmla="*/ 728 w 728"/>
                <a:gd name="T7" fmla="*/ 752 h 1058"/>
                <a:gd name="T8" fmla="*/ 329 w 728"/>
                <a:gd name="T9" fmla="*/ 1058 h 1058"/>
                <a:gd name="T10" fmla="*/ 7 w 728"/>
                <a:gd name="T11" fmla="*/ 1005 h 1058"/>
                <a:gd name="T12" fmla="*/ 0 w 728"/>
                <a:gd name="T13" fmla="*/ 890 h 1058"/>
                <a:gd name="T14" fmla="*/ 7 w 728"/>
                <a:gd name="T15" fmla="*/ 780 h 1058"/>
                <a:gd name="T16" fmla="*/ 15 w 728"/>
                <a:gd name="T17" fmla="*/ 780 h 1058"/>
                <a:gd name="T18" fmla="*/ 342 w 728"/>
                <a:gd name="T19" fmla="*/ 914 h 1058"/>
                <a:gd name="T20" fmla="*/ 529 w 728"/>
                <a:gd name="T21" fmla="*/ 782 h 1058"/>
                <a:gd name="T22" fmla="*/ 20 w 728"/>
                <a:gd name="T23" fmla="*/ 297 h 1058"/>
                <a:gd name="T24" fmla="*/ 420 w 728"/>
                <a:gd name="T25" fmla="*/ 0 h 1058"/>
                <a:gd name="T26" fmla="*/ 687 w 728"/>
                <a:gd name="T27" fmla="*/ 40 h 1058"/>
                <a:gd name="T28" fmla="*/ 693 w 728"/>
                <a:gd name="T29" fmla="*/ 135 h 1058"/>
                <a:gd name="T30" fmla="*/ 687 w 728"/>
                <a:gd name="T31" fmla="*/ 252 h 1058"/>
                <a:gd name="T32" fmla="*/ 680 w 728"/>
                <a:gd name="T33" fmla="*/ 252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8" h="1058">
                  <a:moveTo>
                    <a:pt x="680" y="252"/>
                  </a:moveTo>
                  <a:cubicBezTo>
                    <a:pt x="643" y="191"/>
                    <a:pt x="555" y="140"/>
                    <a:pt x="406" y="140"/>
                  </a:cubicBezTo>
                  <a:cubicBezTo>
                    <a:pt x="295" y="140"/>
                    <a:pt x="213" y="174"/>
                    <a:pt x="213" y="265"/>
                  </a:cubicBezTo>
                  <a:cubicBezTo>
                    <a:pt x="213" y="471"/>
                    <a:pt x="728" y="432"/>
                    <a:pt x="728" y="752"/>
                  </a:cubicBezTo>
                  <a:cubicBezTo>
                    <a:pt x="728" y="938"/>
                    <a:pt x="594" y="1058"/>
                    <a:pt x="329" y="1058"/>
                  </a:cubicBezTo>
                  <a:cubicBezTo>
                    <a:pt x="199" y="1058"/>
                    <a:pt x="80" y="1038"/>
                    <a:pt x="7" y="1005"/>
                  </a:cubicBezTo>
                  <a:cubicBezTo>
                    <a:pt x="2" y="965"/>
                    <a:pt x="0" y="927"/>
                    <a:pt x="0" y="890"/>
                  </a:cubicBezTo>
                  <a:cubicBezTo>
                    <a:pt x="0" y="854"/>
                    <a:pt x="3" y="817"/>
                    <a:pt x="7" y="780"/>
                  </a:cubicBezTo>
                  <a:cubicBezTo>
                    <a:pt x="15" y="780"/>
                    <a:pt x="15" y="780"/>
                    <a:pt x="15" y="780"/>
                  </a:cubicBezTo>
                  <a:cubicBezTo>
                    <a:pt x="91" y="880"/>
                    <a:pt x="217" y="914"/>
                    <a:pt x="342" y="914"/>
                  </a:cubicBezTo>
                  <a:cubicBezTo>
                    <a:pt x="464" y="914"/>
                    <a:pt x="529" y="865"/>
                    <a:pt x="529" y="782"/>
                  </a:cubicBezTo>
                  <a:cubicBezTo>
                    <a:pt x="529" y="574"/>
                    <a:pt x="20" y="631"/>
                    <a:pt x="20" y="297"/>
                  </a:cubicBezTo>
                  <a:cubicBezTo>
                    <a:pt x="20" y="114"/>
                    <a:pt x="159" y="0"/>
                    <a:pt x="420" y="0"/>
                  </a:cubicBezTo>
                  <a:cubicBezTo>
                    <a:pt x="487" y="0"/>
                    <a:pt x="616" y="8"/>
                    <a:pt x="687" y="40"/>
                  </a:cubicBezTo>
                  <a:cubicBezTo>
                    <a:pt x="691" y="57"/>
                    <a:pt x="693" y="101"/>
                    <a:pt x="693" y="135"/>
                  </a:cubicBezTo>
                  <a:cubicBezTo>
                    <a:pt x="693" y="182"/>
                    <a:pt x="690" y="225"/>
                    <a:pt x="687" y="252"/>
                  </a:cubicBezTo>
                  <a:cubicBezTo>
                    <a:pt x="680" y="252"/>
                    <a:pt x="680" y="252"/>
                    <a:pt x="680" y="2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1" name="Freeform 8">
              <a:extLst>
                <a:ext uri="{FF2B5EF4-FFF2-40B4-BE49-F238E27FC236}">
                  <a16:creationId xmlns:a16="http://schemas.microsoft.com/office/drawing/2014/main" id="{697503E8-9288-4CB1-A5AA-B956986E9498}"/>
                </a:ext>
              </a:extLst>
            </p:cNvPr>
            <p:cNvSpPr>
              <a:spLocks/>
            </p:cNvSpPr>
            <p:nvPr userDrawn="1"/>
          </p:nvSpPr>
          <p:spPr bwMode="auto">
            <a:xfrm>
              <a:off x="450850" y="627063"/>
              <a:ext cx="103188" cy="136525"/>
            </a:xfrm>
            <a:custGeom>
              <a:avLst/>
              <a:gdLst>
                <a:gd name="T0" fmla="*/ 507 w 792"/>
                <a:gd name="T1" fmla="*/ 879 h 1032"/>
                <a:gd name="T2" fmla="*/ 785 w 792"/>
                <a:gd name="T3" fmla="*/ 818 h 1032"/>
                <a:gd name="T4" fmla="*/ 792 w 792"/>
                <a:gd name="T5" fmla="*/ 818 h 1032"/>
                <a:gd name="T6" fmla="*/ 743 w 792"/>
                <a:gd name="T7" fmla="*/ 1032 h 1032"/>
                <a:gd name="T8" fmla="*/ 0 w 792"/>
                <a:gd name="T9" fmla="*/ 1032 h 1032"/>
                <a:gd name="T10" fmla="*/ 0 w 792"/>
                <a:gd name="T11" fmla="*/ 1025 h 1032"/>
                <a:gd name="T12" fmla="*/ 65 w 792"/>
                <a:gd name="T13" fmla="*/ 886 h 1032"/>
                <a:gd name="T14" fmla="*/ 65 w 792"/>
                <a:gd name="T15" fmla="*/ 306 h 1032"/>
                <a:gd name="T16" fmla="*/ 5 w 792"/>
                <a:gd name="T17" fmla="*/ 13 h 1032"/>
                <a:gd name="T18" fmla="*/ 5 w 792"/>
                <a:gd name="T19" fmla="*/ 5 h 1032"/>
                <a:gd name="T20" fmla="*/ 152 w 792"/>
                <a:gd name="T21" fmla="*/ 0 h 1032"/>
                <a:gd name="T22" fmla="*/ 327 w 792"/>
                <a:gd name="T23" fmla="*/ 6 h 1032"/>
                <a:gd name="T24" fmla="*/ 327 w 792"/>
                <a:gd name="T25" fmla="*/ 14 h 1032"/>
                <a:gd name="T26" fmla="*/ 255 w 792"/>
                <a:gd name="T27" fmla="*/ 306 h 1032"/>
                <a:gd name="T28" fmla="*/ 255 w 792"/>
                <a:gd name="T29" fmla="*/ 879 h 1032"/>
                <a:gd name="T30" fmla="*/ 507 w 792"/>
                <a:gd name="T31" fmla="*/ 879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92" h="1032">
                  <a:moveTo>
                    <a:pt x="507" y="879"/>
                  </a:moveTo>
                  <a:cubicBezTo>
                    <a:pt x="664" y="879"/>
                    <a:pt x="738" y="861"/>
                    <a:pt x="785" y="818"/>
                  </a:cubicBezTo>
                  <a:cubicBezTo>
                    <a:pt x="792" y="818"/>
                    <a:pt x="792" y="818"/>
                    <a:pt x="792" y="818"/>
                  </a:cubicBezTo>
                  <a:cubicBezTo>
                    <a:pt x="787" y="871"/>
                    <a:pt x="759" y="993"/>
                    <a:pt x="743" y="1032"/>
                  </a:cubicBezTo>
                  <a:cubicBezTo>
                    <a:pt x="0" y="1032"/>
                    <a:pt x="0" y="1032"/>
                    <a:pt x="0" y="1032"/>
                  </a:cubicBezTo>
                  <a:cubicBezTo>
                    <a:pt x="0" y="1025"/>
                    <a:pt x="0" y="1025"/>
                    <a:pt x="0" y="1025"/>
                  </a:cubicBezTo>
                  <a:cubicBezTo>
                    <a:pt x="44" y="997"/>
                    <a:pt x="65" y="973"/>
                    <a:pt x="65" y="886"/>
                  </a:cubicBezTo>
                  <a:cubicBezTo>
                    <a:pt x="65" y="306"/>
                    <a:pt x="65" y="306"/>
                    <a:pt x="65" y="306"/>
                  </a:cubicBezTo>
                  <a:cubicBezTo>
                    <a:pt x="65" y="108"/>
                    <a:pt x="65" y="58"/>
                    <a:pt x="5" y="13"/>
                  </a:cubicBezTo>
                  <a:cubicBezTo>
                    <a:pt x="5" y="5"/>
                    <a:pt x="5" y="5"/>
                    <a:pt x="5" y="5"/>
                  </a:cubicBezTo>
                  <a:cubicBezTo>
                    <a:pt x="34" y="2"/>
                    <a:pt x="87" y="0"/>
                    <a:pt x="152" y="0"/>
                  </a:cubicBezTo>
                  <a:cubicBezTo>
                    <a:pt x="227" y="0"/>
                    <a:pt x="294" y="2"/>
                    <a:pt x="327" y="6"/>
                  </a:cubicBezTo>
                  <a:cubicBezTo>
                    <a:pt x="327" y="14"/>
                    <a:pt x="327" y="14"/>
                    <a:pt x="327" y="14"/>
                  </a:cubicBezTo>
                  <a:cubicBezTo>
                    <a:pt x="257" y="66"/>
                    <a:pt x="255" y="108"/>
                    <a:pt x="255" y="306"/>
                  </a:cubicBezTo>
                  <a:cubicBezTo>
                    <a:pt x="255" y="879"/>
                    <a:pt x="255" y="879"/>
                    <a:pt x="255" y="879"/>
                  </a:cubicBezTo>
                  <a:cubicBezTo>
                    <a:pt x="507" y="879"/>
                    <a:pt x="507" y="879"/>
                    <a:pt x="507" y="87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sp>
          <p:nvSpPr>
            <p:cNvPr id="12" name="Freeform 9">
              <a:extLst>
                <a:ext uri="{FF2B5EF4-FFF2-40B4-BE49-F238E27FC236}">
                  <a16:creationId xmlns:a16="http://schemas.microsoft.com/office/drawing/2014/main" id="{2D2D20C9-0781-4420-82D4-B22761D42635}"/>
                </a:ext>
              </a:extLst>
            </p:cNvPr>
            <p:cNvSpPr>
              <a:spLocks/>
            </p:cNvSpPr>
            <p:nvPr userDrawn="1"/>
          </p:nvSpPr>
          <p:spPr bwMode="auto">
            <a:xfrm>
              <a:off x="576263" y="627063"/>
              <a:ext cx="131763" cy="138112"/>
            </a:xfrm>
            <a:custGeom>
              <a:avLst/>
              <a:gdLst>
                <a:gd name="T0" fmla="*/ 71 w 1004"/>
                <a:gd name="T1" fmla="*/ 305 h 1045"/>
                <a:gd name="T2" fmla="*/ 0 w 1004"/>
                <a:gd name="T3" fmla="*/ 14 h 1045"/>
                <a:gd name="T4" fmla="*/ 0 w 1004"/>
                <a:gd name="T5" fmla="*/ 6 h 1045"/>
                <a:gd name="T6" fmla="*/ 160 w 1004"/>
                <a:gd name="T7" fmla="*/ 0 h 1045"/>
                <a:gd name="T8" fmla="*/ 268 w 1004"/>
                <a:gd name="T9" fmla="*/ 2 h 1045"/>
                <a:gd name="T10" fmla="*/ 261 w 1004"/>
                <a:gd name="T11" fmla="*/ 305 h 1045"/>
                <a:gd name="T12" fmla="*/ 261 w 1004"/>
                <a:gd name="T13" fmla="*/ 651 h 1045"/>
                <a:gd name="T14" fmla="*/ 431 w 1004"/>
                <a:gd name="T15" fmla="*/ 879 h 1045"/>
                <a:gd name="T16" fmla="*/ 709 w 1004"/>
                <a:gd name="T17" fmla="*/ 793 h 1045"/>
                <a:gd name="T18" fmla="*/ 730 w 1004"/>
                <a:gd name="T19" fmla="*/ 730 h 1045"/>
                <a:gd name="T20" fmla="*/ 730 w 1004"/>
                <a:gd name="T21" fmla="*/ 309 h 1045"/>
                <a:gd name="T22" fmla="*/ 659 w 1004"/>
                <a:gd name="T23" fmla="*/ 14 h 1045"/>
                <a:gd name="T24" fmla="*/ 659 w 1004"/>
                <a:gd name="T25" fmla="*/ 6 h 1045"/>
                <a:gd name="T26" fmla="*/ 821 w 1004"/>
                <a:gd name="T27" fmla="*/ 0 h 1045"/>
                <a:gd name="T28" fmla="*/ 926 w 1004"/>
                <a:gd name="T29" fmla="*/ 2 h 1045"/>
                <a:gd name="T30" fmla="*/ 920 w 1004"/>
                <a:gd name="T31" fmla="*/ 306 h 1045"/>
                <a:gd name="T32" fmla="*/ 920 w 1004"/>
                <a:gd name="T33" fmla="*/ 784 h 1045"/>
                <a:gd name="T34" fmla="*/ 1004 w 1004"/>
                <a:gd name="T35" fmla="*/ 1027 h 1045"/>
                <a:gd name="T36" fmla="*/ 1004 w 1004"/>
                <a:gd name="T37" fmla="*/ 1032 h 1045"/>
                <a:gd name="T38" fmla="*/ 782 w 1004"/>
                <a:gd name="T39" fmla="*/ 1032 h 1045"/>
                <a:gd name="T40" fmla="*/ 744 w 1004"/>
                <a:gd name="T41" fmla="*/ 939 h 1045"/>
                <a:gd name="T42" fmla="*/ 387 w 1004"/>
                <a:gd name="T43" fmla="*/ 1045 h 1045"/>
                <a:gd name="T44" fmla="*/ 71 w 1004"/>
                <a:gd name="T45" fmla="*/ 736 h 1045"/>
                <a:gd name="T46" fmla="*/ 71 w 1004"/>
                <a:gd name="T47" fmla="*/ 305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4" h="1045">
                  <a:moveTo>
                    <a:pt x="71" y="305"/>
                  </a:moveTo>
                  <a:cubicBezTo>
                    <a:pt x="71" y="108"/>
                    <a:pt x="71" y="66"/>
                    <a:pt x="0" y="14"/>
                  </a:cubicBezTo>
                  <a:cubicBezTo>
                    <a:pt x="0" y="6"/>
                    <a:pt x="0" y="6"/>
                    <a:pt x="0" y="6"/>
                  </a:cubicBezTo>
                  <a:cubicBezTo>
                    <a:pt x="26" y="4"/>
                    <a:pt x="92" y="0"/>
                    <a:pt x="160" y="0"/>
                  </a:cubicBezTo>
                  <a:cubicBezTo>
                    <a:pt x="197" y="0"/>
                    <a:pt x="232" y="0"/>
                    <a:pt x="268" y="2"/>
                  </a:cubicBezTo>
                  <a:cubicBezTo>
                    <a:pt x="266" y="40"/>
                    <a:pt x="261" y="102"/>
                    <a:pt x="261" y="305"/>
                  </a:cubicBezTo>
                  <a:cubicBezTo>
                    <a:pt x="261" y="651"/>
                    <a:pt x="261" y="651"/>
                    <a:pt x="261" y="651"/>
                  </a:cubicBezTo>
                  <a:cubicBezTo>
                    <a:pt x="261" y="802"/>
                    <a:pt x="283" y="879"/>
                    <a:pt x="431" y="879"/>
                  </a:cubicBezTo>
                  <a:cubicBezTo>
                    <a:pt x="547" y="879"/>
                    <a:pt x="661" y="834"/>
                    <a:pt x="709" y="793"/>
                  </a:cubicBezTo>
                  <a:cubicBezTo>
                    <a:pt x="730" y="775"/>
                    <a:pt x="730" y="756"/>
                    <a:pt x="730" y="730"/>
                  </a:cubicBezTo>
                  <a:cubicBezTo>
                    <a:pt x="730" y="309"/>
                    <a:pt x="730" y="309"/>
                    <a:pt x="730" y="309"/>
                  </a:cubicBezTo>
                  <a:cubicBezTo>
                    <a:pt x="730" y="108"/>
                    <a:pt x="730" y="67"/>
                    <a:pt x="659" y="14"/>
                  </a:cubicBezTo>
                  <a:cubicBezTo>
                    <a:pt x="659" y="6"/>
                    <a:pt x="659" y="6"/>
                    <a:pt x="659" y="6"/>
                  </a:cubicBezTo>
                  <a:cubicBezTo>
                    <a:pt x="684" y="4"/>
                    <a:pt x="751" y="0"/>
                    <a:pt x="821" y="0"/>
                  </a:cubicBezTo>
                  <a:cubicBezTo>
                    <a:pt x="856" y="0"/>
                    <a:pt x="890" y="0"/>
                    <a:pt x="926" y="2"/>
                  </a:cubicBezTo>
                  <a:cubicBezTo>
                    <a:pt x="925" y="40"/>
                    <a:pt x="920" y="102"/>
                    <a:pt x="920" y="306"/>
                  </a:cubicBezTo>
                  <a:cubicBezTo>
                    <a:pt x="920" y="784"/>
                    <a:pt x="920" y="784"/>
                    <a:pt x="920" y="784"/>
                  </a:cubicBezTo>
                  <a:cubicBezTo>
                    <a:pt x="920" y="871"/>
                    <a:pt x="930" y="979"/>
                    <a:pt x="1004" y="1027"/>
                  </a:cubicBezTo>
                  <a:cubicBezTo>
                    <a:pt x="1004" y="1032"/>
                    <a:pt x="1004" y="1032"/>
                    <a:pt x="1004" y="1032"/>
                  </a:cubicBezTo>
                  <a:cubicBezTo>
                    <a:pt x="782" y="1032"/>
                    <a:pt x="782" y="1032"/>
                    <a:pt x="782" y="1032"/>
                  </a:cubicBezTo>
                  <a:cubicBezTo>
                    <a:pt x="765" y="1014"/>
                    <a:pt x="749" y="960"/>
                    <a:pt x="744" y="939"/>
                  </a:cubicBezTo>
                  <a:cubicBezTo>
                    <a:pt x="639" y="1009"/>
                    <a:pt x="530" y="1045"/>
                    <a:pt x="387" y="1045"/>
                  </a:cubicBezTo>
                  <a:cubicBezTo>
                    <a:pt x="145" y="1045"/>
                    <a:pt x="71" y="926"/>
                    <a:pt x="71" y="736"/>
                  </a:cubicBezTo>
                  <a:cubicBezTo>
                    <a:pt x="71" y="305"/>
                    <a:pt x="71" y="305"/>
                    <a:pt x="71" y="30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noProof="0"/>
            </a:p>
          </p:txBody>
        </p:sp>
      </p:grpSp>
      <p:sp>
        <p:nvSpPr>
          <p:cNvPr id="13" name="Rektangel 12">
            <a:extLst>
              <a:ext uri="{FF2B5EF4-FFF2-40B4-BE49-F238E27FC236}">
                <a16:creationId xmlns:a16="http://schemas.microsoft.com/office/drawing/2014/main" id="{ABEB415B-90BD-4B90-9A47-EE31D58C43FE}"/>
              </a:ext>
            </a:extLst>
          </p:cNvPr>
          <p:cNvSpPr/>
          <p:nvPr userDrawn="1"/>
        </p:nvSpPr>
        <p:spPr>
          <a:xfrm>
            <a:off x="-2211572" y="24063"/>
            <a:ext cx="2127348" cy="1071704"/>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b="0" i="1" u="none" noProof="0">
                <a:effectLst/>
                <a:latin typeface="Calibri" panose="020F0502020204030204" pitchFamily="34" charset="0"/>
                <a:ea typeface="Calibri" panose="020F0502020204030204" pitchFamily="34" charset="0"/>
                <a:cs typeface="Times New Roman" panose="02020603050405020304" pitchFamily="18" charset="0"/>
              </a:rPr>
              <a:t>Table of contents slide</a:t>
            </a:r>
            <a:r>
              <a:rPr lang="en-GB" sz="1200" b="0" i="0" u="none" noProof="0">
                <a:effectLst/>
                <a:latin typeface="Calibri" panose="020F0502020204030204" pitchFamily="34" charset="0"/>
                <a:ea typeface="Calibri" panose="020F0502020204030204" pitchFamily="34" charset="0"/>
                <a:cs typeface="Times New Roman" panose="02020603050405020304" pitchFamily="18" charset="0"/>
              </a:rPr>
              <a:t>: this is where you insert the various points (chapters) that the presentation or meeting contains.</a:t>
            </a:r>
          </a:p>
        </p:txBody>
      </p:sp>
      <p:sp>
        <p:nvSpPr>
          <p:cNvPr id="15" name="Platshållare för text 4">
            <a:extLst>
              <a:ext uri="{FF2B5EF4-FFF2-40B4-BE49-F238E27FC236}">
                <a16:creationId xmlns:a16="http://schemas.microsoft.com/office/drawing/2014/main" id="{99C489A3-F9A8-462F-B8AE-A8B3134F743A}"/>
              </a:ext>
            </a:extLst>
          </p:cNvPr>
          <p:cNvSpPr>
            <a:spLocks noGrp="1"/>
          </p:cNvSpPr>
          <p:nvPr>
            <p:ph type="body" sz="quarter" idx="10" hasCustomPrompt="1"/>
          </p:nvPr>
        </p:nvSpPr>
        <p:spPr>
          <a:xfrm>
            <a:off x="722313" y="1960814"/>
            <a:ext cx="8710445" cy="4343400"/>
          </a:xfrm>
        </p:spPr>
        <p:txBody>
          <a:bodyPr/>
          <a:lstStyle>
            <a:lvl1pPr marL="457200" indent="-457200">
              <a:buFont typeface="+mj-lt"/>
              <a:buAutoNum type="arabicPeriod"/>
              <a:defRPr>
                <a:solidFill>
                  <a:schemeClr val="bg1"/>
                </a:solidFill>
              </a:defRPr>
            </a:lvl1pPr>
            <a:lvl2pPr marL="901700" indent="-457200">
              <a:buFont typeface="+mj-lt"/>
              <a:buAutoNum type="alphaLcParenR"/>
              <a:defRPr>
                <a:solidFill>
                  <a:schemeClr val="bg1"/>
                </a:solidFill>
              </a:defRPr>
            </a:lvl2pPr>
            <a:lvl3pPr marL="901700" indent="-457200">
              <a:buFont typeface="+mj-lt"/>
              <a:buAutoNum type="alphaLcParenR"/>
              <a:defRPr>
                <a:solidFill>
                  <a:schemeClr val="bg1"/>
                </a:solidFill>
              </a:defRPr>
            </a:lvl3pPr>
            <a:lvl4pPr marL="901700" indent="-457200">
              <a:buFont typeface="+mj-lt"/>
              <a:buAutoNum type="alphaLcParenR"/>
              <a:defRPr>
                <a:solidFill>
                  <a:schemeClr val="bg1"/>
                </a:solidFill>
              </a:defRPr>
            </a:lvl4pPr>
            <a:lvl5pPr marL="901700" indent="-457200">
              <a:buFont typeface="+mj-lt"/>
              <a:buAutoNum type="alphaLcParenR"/>
              <a:defRPr>
                <a:solidFill>
                  <a:schemeClr val="bg1"/>
                </a:solidFill>
              </a:defRPr>
            </a:lvl5pPr>
          </a:lstStyle>
          <a:p>
            <a:pPr lvl="0"/>
            <a:r>
              <a:rPr lang="en-GB" noProof="0" dirty="0"/>
              <a:t>Chapter</a:t>
            </a:r>
          </a:p>
          <a:p>
            <a:pPr lvl="1"/>
            <a:r>
              <a:rPr lang="en-GB" noProof="0" dirty="0"/>
              <a:t>Level two</a:t>
            </a:r>
          </a:p>
          <a:p>
            <a:pPr lvl="2"/>
            <a:r>
              <a:rPr lang="en-GB" noProof="0" dirty="0"/>
              <a:t>Level three</a:t>
            </a:r>
          </a:p>
          <a:p>
            <a:pPr lvl="3"/>
            <a:r>
              <a:rPr lang="en-GB" noProof="0" dirty="0"/>
              <a:t>Level four</a:t>
            </a:r>
          </a:p>
          <a:p>
            <a:pPr lvl="4"/>
            <a:r>
              <a:rPr lang="en-GB" noProof="0" dirty="0"/>
              <a:t>Level five</a:t>
            </a:r>
          </a:p>
        </p:txBody>
      </p:sp>
    </p:spTree>
    <p:extLst>
      <p:ext uri="{BB962C8B-B14F-4D97-AF65-F5344CB8AC3E}">
        <p14:creationId xmlns:p14="http://schemas.microsoft.com/office/powerpoint/2010/main" val="298676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shape and small image: ">
    <p:spTree>
      <p:nvGrpSpPr>
        <p:cNvPr id="1" name=""/>
        <p:cNvGrpSpPr/>
        <p:nvPr/>
      </p:nvGrpSpPr>
      <p:grpSpPr>
        <a:xfrm>
          <a:off x="0" y="0"/>
          <a:ext cx="0" cy="0"/>
          <a:chOff x="0" y="0"/>
          <a:chExt cx="0" cy="0"/>
        </a:xfrm>
      </p:grpSpPr>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10674669" y="1014582"/>
            <a:ext cx="1543488" cy="5849336"/>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3488" h="5849336">
                <a:moveTo>
                  <a:pt x="0" y="5843418"/>
                </a:moveTo>
                <a:lnTo>
                  <a:pt x="1538565" y="0"/>
                </a:lnTo>
                <a:cubicBezTo>
                  <a:pt x="1544726" y="26931"/>
                  <a:pt x="1543742" y="13381"/>
                  <a:pt x="1542758" y="49836"/>
                </a:cubicBezTo>
                <a:lnTo>
                  <a:pt x="314033" y="5849336"/>
                </a:lnTo>
                <a:lnTo>
                  <a:pt x="0" y="5843418"/>
                </a:lnTo>
                <a:close/>
              </a:path>
            </a:pathLst>
          </a:custGeom>
          <a:solidFill>
            <a:schemeClr val="accent3"/>
          </a:solidFill>
          <a:ln>
            <a:noFill/>
          </a:ln>
        </p:spPr>
        <p:txBody>
          <a:bodyPr/>
          <a:lstStyle>
            <a:lvl1pPr marL="0" indent="0">
              <a:buNone/>
              <a:defRPr sz="100"/>
            </a:lvl1pPr>
          </a:lstStyle>
          <a:p>
            <a:pPr lvl="0"/>
            <a:r>
              <a:rPr lang="en-GB" noProof="0"/>
              <a:t>.</a:t>
            </a:r>
          </a:p>
        </p:txBody>
      </p:sp>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10960963" y="1108695"/>
            <a:ext cx="1233996" cy="5749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Lst>
            <a:ahLst/>
            <a:cxnLst>
              <a:cxn ang="0">
                <a:pos x="connsiteX0" y="connsiteY0"/>
              </a:cxn>
              <a:cxn ang="0">
                <a:pos x="connsiteX1" y="connsiteY1"/>
              </a:cxn>
              <a:cxn ang="0">
                <a:pos x="connsiteX2" y="connsiteY2"/>
              </a:cxn>
              <a:cxn ang="0">
                <a:pos x="connsiteX3" y="connsiteY3"/>
              </a:cxn>
            </a:cxnLst>
            <a:rect l="l" t="t" r="r" b="b"/>
            <a:pathLst>
              <a:path w="1233996" h="5749305">
                <a:moveTo>
                  <a:pt x="0" y="5749305"/>
                </a:moveTo>
                <a:lnTo>
                  <a:pt x="1231615" y="0"/>
                </a:lnTo>
                <a:cubicBezTo>
                  <a:pt x="1232409" y="1916435"/>
                  <a:pt x="1233202" y="3832870"/>
                  <a:pt x="1233996" y="5749305"/>
                </a:cubicBezTo>
                <a:lnTo>
                  <a:pt x="0" y="5749305"/>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a:noFill/>
          </a:ln>
        </p:spPr>
        <p:txBody>
          <a:bodyPr lIns="720000" bIns="1656000" anchor="b" anchorCtr="0"/>
          <a:lstStyle>
            <a:lvl1pPr marL="0" indent="0">
              <a:lnSpc>
                <a:spcPct val="100000"/>
              </a:lnSpc>
              <a:spcBef>
                <a:spcPts val="0"/>
              </a:spcBef>
              <a:spcAft>
                <a:spcPts val="0"/>
              </a:spcAft>
              <a:buNone/>
              <a:defRPr sz="100">
                <a:solidFill>
                  <a:schemeClr val="bg1"/>
                </a:solidFill>
              </a:defRPr>
            </a:lvl1pPr>
          </a:lstStyle>
          <a:p>
            <a:r>
              <a:rPr lang="en-GB" noProof="0"/>
              <a:t>.</a:t>
            </a:r>
          </a:p>
        </p:txBody>
      </p:sp>
      <p:sp>
        <p:nvSpPr>
          <p:cNvPr id="6" name="Rektangel 5">
            <a:extLst>
              <a:ext uri="{FF2B5EF4-FFF2-40B4-BE49-F238E27FC236}">
                <a16:creationId xmlns:a16="http://schemas.microsoft.com/office/drawing/2014/main" id="{22CE84D2-A6B0-47F2-BD7C-842E6783A3CA}"/>
              </a:ext>
            </a:extLst>
          </p:cNvPr>
          <p:cNvSpPr/>
          <p:nvPr userDrawn="1"/>
        </p:nvSpPr>
        <p:spPr>
          <a:xfrm>
            <a:off x="-2074460" y="24063"/>
            <a:ext cx="1990236"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small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image, 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4" name="Rubrik 1">
            <a:extLst>
              <a:ext uri="{FF2B5EF4-FFF2-40B4-BE49-F238E27FC236}">
                <a16:creationId xmlns:a16="http://schemas.microsoft.com/office/drawing/2014/main" id="{74DDC08D-FA75-4863-947C-517F8BA91BD7}"/>
              </a:ext>
            </a:extLst>
          </p:cNvPr>
          <p:cNvSpPr>
            <a:spLocks noGrp="1"/>
          </p:cNvSpPr>
          <p:nvPr>
            <p:ph type="title" hasCustomPrompt="1"/>
          </p:nvPr>
        </p:nvSpPr>
        <p:spPr>
          <a:xfrm>
            <a:off x="768720" y="1250479"/>
            <a:ext cx="9862886" cy="880197"/>
          </a:xfrm>
        </p:spPr>
        <p:txBody>
          <a:bodyPr/>
          <a:lstStyle>
            <a:lvl1pPr>
              <a:defRPr/>
            </a:lvl1pPr>
          </a:lstStyle>
          <a:p>
            <a:r>
              <a:rPr lang="en-GB" noProof="0"/>
              <a:t>Header</a:t>
            </a:r>
          </a:p>
        </p:txBody>
      </p:sp>
      <p:sp>
        <p:nvSpPr>
          <p:cNvPr id="15" name="Platshållare för innehåll 2">
            <a:extLst>
              <a:ext uri="{FF2B5EF4-FFF2-40B4-BE49-F238E27FC236}">
                <a16:creationId xmlns:a16="http://schemas.microsoft.com/office/drawing/2014/main" id="{180675CF-18A0-44DC-94A7-B0DBF8A481D3}"/>
              </a:ext>
            </a:extLst>
          </p:cNvPr>
          <p:cNvSpPr>
            <a:spLocks noGrp="1"/>
          </p:cNvSpPr>
          <p:nvPr>
            <p:ph idx="1" hasCustomPrompt="1"/>
          </p:nvPr>
        </p:nvSpPr>
        <p:spPr>
          <a:xfrm>
            <a:off x="768720" y="2397440"/>
            <a:ext cx="9862886" cy="3648517"/>
          </a:xfrm>
        </p:spPr>
        <p:txBody>
          <a:bodyPr/>
          <a:lstStyle>
            <a:lvl1pPr>
              <a:defRPr/>
            </a:lvl1pPr>
            <a:lvl2pPr>
              <a:defRPr/>
            </a:lvl2pPr>
            <a:lvl3pPr>
              <a:defRPr/>
            </a:lvl3pPr>
            <a:lvl4pPr>
              <a:defRPr/>
            </a:lvl4pPr>
            <a:lvl5pPr>
              <a:defRPr/>
            </a:lvl5pPr>
          </a:lstStyle>
          <a:p>
            <a:pPr lvl="0"/>
            <a:r>
              <a:rPr lang="en-GB" noProof="0" dirty="0"/>
              <a:t>Text</a:t>
            </a:r>
          </a:p>
          <a:p>
            <a:pPr lvl="1"/>
            <a:r>
              <a:rPr lang="en-GB" noProof="0" dirty="0"/>
              <a:t>Level two</a:t>
            </a:r>
          </a:p>
          <a:p>
            <a:pPr lvl="2"/>
            <a:r>
              <a:rPr lang="en-GB" noProof="0" dirty="0"/>
              <a:t>Level three</a:t>
            </a:r>
          </a:p>
          <a:p>
            <a:pPr lvl="3"/>
            <a:r>
              <a:rPr lang="en-GB" noProof="0" dirty="0"/>
              <a:t>Level four</a:t>
            </a:r>
          </a:p>
          <a:p>
            <a:pPr lvl="4"/>
            <a:r>
              <a:rPr lang="en-GB" noProof="0" dirty="0"/>
              <a:t>Level </a:t>
            </a:r>
            <a:r>
              <a:rPr lang="en-GB" noProof="0" dirty="0" err="1"/>
              <a:t>fiv</a:t>
            </a:r>
            <a:endParaRPr lang="en-GB" noProof="0" dirty="0"/>
          </a:p>
        </p:txBody>
      </p:sp>
    </p:spTree>
    <p:extLst>
      <p:ext uri="{BB962C8B-B14F-4D97-AF65-F5344CB8AC3E}">
        <p14:creationId xmlns:p14="http://schemas.microsoft.com/office/powerpoint/2010/main" val="41833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shape and large image: ">
    <p:spTree>
      <p:nvGrpSpPr>
        <p:cNvPr id="1" name=""/>
        <p:cNvGrpSpPr/>
        <p:nvPr/>
      </p:nvGrpSpPr>
      <p:grpSpPr>
        <a:xfrm>
          <a:off x="0" y="0"/>
          <a:ext cx="0" cy="0"/>
          <a:chOff x="0" y="0"/>
          <a:chExt cx="0" cy="0"/>
        </a:xfrm>
      </p:grpSpPr>
      <p:sp>
        <p:nvSpPr>
          <p:cNvPr id="7" name="Platshållare för bild 6">
            <a:extLst>
              <a:ext uri="{FF2B5EF4-FFF2-40B4-BE49-F238E27FC236}">
                <a16:creationId xmlns:a16="http://schemas.microsoft.com/office/drawing/2014/main" id="{42E0A6B9-3A25-4D77-BE60-015619894225}"/>
              </a:ext>
            </a:extLst>
          </p:cNvPr>
          <p:cNvSpPr>
            <a:spLocks noGrp="1"/>
          </p:cNvSpPr>
          <p:nvPr>
            <p:ph type="pic" sz="quarter" idx="10" hasCustomPrompt="1"/>
          </p:nvPr>
        </p:nvSpPr>
        <p:spPr>
          <a:xfrm>
            <a:off x="5817330" y="-13285"/>
            <a:ext cx="6385180" cy="6892305"/>
          </a:xfrm>
          <a:custGeom>
            <a:avLst/>
            <a:gdLst>
              <a:gd name="connsiteX0" fmla="*/ 0 w 1233996"/>
              <a:gd name="connsiteY0" fmla="*/ 5825504 h 5825504"/>
              <a:gd name="connsiteX1" fmla="*/ 1233996 w 1233996"/>
              <a:gd name="connsiteY1" fmla="*/ 0 h 5825504"/>
              <a:gd name="connsiteX2" fmla="*/ 1233996 w 1233996"/>
              <a:gd name="connsiteY2" fmla="*/ 5825504 h 5825504"/>
              <a:gd name="connsiteX3" fmla="*/ 0 w 1233996"/>
              <a:gd name="connsiteY3" fmla="*/ 5825504 h 5825504"/>
              <a:gd name="connsiteX0" fmla="*/ 0 w 1260190"/>
              <a:gd name="connsiteY0" fmla="*/ 5715967 h 5715967"/>
              <a:gd name="connsiteX1" fmla="*/ 1260190 w 1260190"/>
              <a:gd name="connsiteY1" fmla="*/ 0 h 5715967"/>
              <a:gd name="connsiteX2" fmla="*/ 1233996 w 1260190"/>
              <a:gd name="connsiteY2" fmla="*/ 5715967 h 5715967"/>
              <a:gd name="connsiteX3" fmla="*/ 0 w 1260190"/>
              <a:gd name="connsiteY3" fmla="*/ 5715967 h 5715967"/>
              <a:gd name="connsiteX0" fmla="*/ 0 w 1233996"/>
              <a:gd name="connsiteY0" fmla="*/ 5749305 h 5749305"/>
              <a:gd name="connsiteX1" fmla="*/ 1231615 w 1233996"/>
              <a:gd name="connsiteY1" fmla="*/ 0 h 5749305"/>
              <a:gd name="connsiteX2" fmla="*/ 1233996 w 1233996"/>
              <a:gd name="connsiteY2" fmla="*/ 5749305 h 5749305"/>
              <a:gd name="connsiteX3" fmla="*/ 0 w 1233996"/>
              <a:gd name="connsiteY3"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5749305 h 5749305"/>
              <a:gd name="connsiteX1" fmla="*/ 1071872 w 1233996"/>
              <a:gd name="connsiteY1" fmla="*/ 772060 h 5749305"/>
              <a:gd name="connsiteX2" fmla="*/ 1231615 w 1233996"/>
              <a:gd name="connsiteY2" fmla="*/ 0 h 5749305"/>
              <a:gd name="connsiteX3" fmla="*/ 1233996 w 1233996"/>
              <a:gd name="connsiteY3" fmla="*/ 5749305 h 5749305"/>
              <a:gd name="connsiteX4" fmla="*/ 0 w 1233996"/>
              <a:gd name="connsiteY4" fmla="*/ 5749305 h 5749305"/>
              <a:gd name="connsiteX0" fmla="*/ 0 w 1233996"/>
              <a:gd name="connsiteY0" fmla="*/ 6868391 h 6868391"/>
              <a:gd name="connsiteX1" fmla="*/ 241323 w 1233996"/>
              <a:gd name="connsiteY1" fmla="*/ 0 h 6868391"/>
              <a:gd name="connsiteX2" fmla="*/ 1231615 w 1233996"/>
              <a:gd name="connsiteY2" fmla="*/ 1119086 h 6868391"/>
              <a:gd name="connsiteX3" fmla="*/ 1233996 w 1233996"/>
              <a:gd name="connsiteY3" fmla="*/ 6868391 h 6868391"/>
              <a:gd name="connsiteX4" fmla="*/ 0 w 1233996"/>
              <a:gd name="connsiteY4" fmla="*/ 6868391 h 6868391"/>
              <a:gd name="connsiteX0" fmla="*/ 0 w 1235763"/>
              <a:gd name="connsiteY0" fmla="*/ 6892305 h 6892305"/>
              <a:gd name="connsiteX1" fmla="*/ 241323 w 1235763"/>
              <a:gd name="connsiteY1" fmla="*/ 23914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39480 w 1235763"/>
              <a:gd name="connsiteY1" fmla="*/ 2153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11023 h 6892305"/>
              <a:gd name="connsiteX2" fmla="*/ 1235637 w 1235763"/>
              <a:gd name="connsiteY2" fmla="*/ 0 h 6892305"/>
              <a:gd name="connsiteX3" fmla="*/ 1233996 w 1235763"/>
              <a:gd name="connsiteY3" fmla="*/ 6892305 h 6892305"/>
              <a:gd name="connsiteX4" fmla="*/ 0 w 1235763"/>
              <a:gd name="connsiteY4" fmla="*/ 6892305 h 6892305"/>
              <a:gd name="connsiteX0" fmla="*/ 0 w 1235763"/>
              <a:gd name="connsiteY0" fmla="*/ 6892305 h 6892305"/>
              <a:gd name="connsiteX1" fmla="*/ 245582 w 1235763"/>
              <a:gd name="connsiteY1" fmla="*/ 3880 h 6892305"/>
              <a:gd name="connsiteX2" fmla="*/ 1235637 w 1235763"/>
              <a:gd name="connsiteY2" fmla="*/ 0 h 6892305"/>
              <a:gd name="connsiteX3" fmla="*/ 1233996 w 1235763"/>
              <a:gd name="connsiteY3" fmla="*/ 6892305 h 6892305"/>
              <a:gd name="connsiteX4" fmla="*/ 0 w 1235763"/>
              <a:gd name="connsiteY4" fmla="*/ 6892305 h 6892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5763" h="6892305">
                <a:moveTo>
                  <a:pt x="0" y="6892305"/>
                </a:moveTo>
                <a:lnTo>
                  <a:pt x="245582" y="3880"/>
                </a:lnTo>
                <a:cubicBezTo>
                  <a:pt x="577634" y="-3298"/>
                  <a:pt x="903585" y="7178"/>
                  <a:pt x="1235637" y="0"/>
                </a:cubicBezTo>
                <a:cubicBezTo>
                  <a:pt x="1236431" y="1916435"/>
                  <a:pt x="1233202" y="4975870"/>
                  <a:pt x="1233996" y="6892305"/>
                </a:cubicBezTo>
                <a:lnTo>
                  <a:pt x="0" y="6892305"/>
                </a:lnTo>
                <a:close/>
              </a:path>
            </a:pathLst>
          </a:custGeom>
          <a:blipFill dpi="0" rotWithShape="1">
            <a:blip r:embed="rId2"/>
            <a:srcRect/>
            <a:stretch>
              <a:fillRect/>
            </a:stretch>
          </a:blipFill>
          <a:ln>
            <a:noFill/>
          </a:ln>
        </p:spPr>
        <p:txBody>
          <a:bodyPr lIns="0" tIns="1332000" bIns="0" anchor="t" anchorCtr="0"/>
          <a:lstStyle>
            <a:lvl1pPr marL="0" indent="0" algn="ctr">
              <a:lnSpc>
                <a:spcPct val="100000"/>
              </a:lnSpc>
              <a:spcBef>
                <a:spcPts val="0"/>
              </a:spcBef>
              <a:spcAft>
                <a:spcPts val="0"/>
              </a:spcAft>
              <a:buNone/>
              <a:defRPr sz="100">
                <a:solidFill>
                  <a:schemeClr val="tx1"/>
                </a:solidFill>
              </a:defRPr>
            </a:lvl1pPr>
          </a:lstStyle>
          <a:p>
            <a:r>
              <a:rPr lang="en-GB" noProof="0"/>
              <a:t>.</a:t>
            </a:r>
          </a:p>
        </p:txBody>
      </p:sp>
      <p:sp>
        <p:nvSpPr>
          <p:cNvPr id="6" name="Rektangel 5">
            <a:extLst>
              <a:ext uri="{FF2B5EF4-FFF2-40B4-BE49-F238E27FC236}">
                <a16:creationId xmlns:a16="http://schemas.microsoft.com/office/drawing/2014/main" id="{1A5E3EC2-7DB2-4C8C-8E35-255720F3AAA6}"/>
              </a:ext>
            </a:extLst>
          </p:cNvPr>
          <p:cNvSpPr/>
          <p:nvPr userDrawn="1"/>
        </p:nvSpPr>
        <p:spPr>
          <a:xfrm>
            <a:off x="-2088107" y="24063"/>
            <a:ext cx="2003883" cy="4473148"/>
          </a:xfrm>
          <a:prstGeom prst="rect">
            <a:avLst/>
          </a:prstGeom>
          <a:solidFill>
            <a:schemeClr val="bg1">
              <a:lumMod val="75000"/>
            </a:schemeClr>
          </a:solidFill>
        </p:spPr>
        <p:txBody>
          <a:bodyPr wrap="square">
            <a:spAutoFit/>
          </a:bodyPr>
          <a:lstStyle/>
          <a:p>
            <a:pPr marL="0" lvl="0" indent="0">
              <a:lnSpc>
                <a:spcPct val="107000"/>
              </a:lnSpc>
              <a:spcAft>
                <a:spcPts val="600"/>
              </a:spcAft>
              <a:buFont typeface="+mj-lt"/>
              <a:buNone/>
            </a:pPr>
            <a:r>
              <a:rPr lang="en-GB" sz="1200" i="1" u="none" noProof="0" dirty="0">
                <a:effectLst/>
                <a:latin typeface="Calibri" panose="020F0502020204030204" pitchFamily="34" charset="0"/>
                <a:ea typeface="Calibri" panose="020F0502020204030204" pitchFamily="34" charset="0"/>
                <a:cs typeface="Times New Roman" panose="02020603050405020304" pitchFamily="18" charset="0"/>
              </a:rPr>
              <a:t>Text, shape and interchangeable large image: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a. To use your own image to the right: click on the “Picture” icon in the placeholder and insert an image, which should not be too detailed. </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b. To move the image within the image area: click on the picture, select “Crop”, select the picture again and move it or change the size of it.</a:t>
            </a:r>
          </a:p>
          <a:p>
            <a:pPr marL="0" lvl="0" indent="0">
              <a:lnSpc>
                <a:spcPct val="107000"/>
              </a:lnSpc>
              <a:spcAft>
                <a:spcPts val="600"/>
              </a:spcAft>
              <a:buFont typeface="+mj-lt"/>
              <a:buNone/>
            </a:pPr>
            <a:r>
              <a:rPr lang="en-GB" sz="1200" i="0" u="none" noProof="0" dirty="0">
                <a:effectLst/>
                <a:latin typeface="Calibri" panose="020F0502020204030204" pitchFamily="34" charset="0"/>
                <a:ea typeface="Calibri" panose="020F0502020204030204" pitchFamily="34" charset="0"/>
                <a:cs typeface="Times New Roman" panose="02020603050405020304" pitchFamily="18" charset="0"/>
              </a:rPr>
              <a:t>c. To change the colour of the shape: click on the shape and select a different SLU colour theme from “Shape fill”. If it is impossible to click on the shape, click on the image area and select “Send backward”.</a:t>
            </a:r>
          </a:p>
        </p:txBody>
      </p:sp>
      <p:sp>
        <p:nvSpPr>
          <p:cNvPr id="10" name="Rubrik 1">
            <a:extLst>
              <a:ext uri="{FF2B5EF4-FFF2-40B4-BE49-F238E27FC236}">
                <a16:creationId xmlns:a16="http://schemas.microsoft.com/office/drawing/2014/main" id="{DAD75157-2CF5-43DE-9D1C-3B451B4BA390}"/>
              </a:ext>
            </a:extLst>
          </p:cNvPr>
          <p:cNvSpPr>
            <a:spLocks noGrp="1"/>
          </p:cNvSpPr>
          <p:nvPr>
            <p:ph type="title" hasCustomPrompt="1"/>
          </p:nvPr>
        </p:nvSpPr>
        <p:spPr>
          <a:xfrm>
            <a:off x="768720" y="1250479"/>
            <a:ext cx="5168055" cy="880197"/>
          </a:xfrm>
        </p:spPr>
        <p:txBody>
          <a:bodyPr/>
          <a:lstStyle>
            <a:lvl1pPr>
              <a:defRPr/>
            </a:lvl1pPr>
          </a:lstStyle>
          <a:p>
            <a:r>
              <a:rPr lang="en-GB" noProof="0"/>
              <a:t>Header</a:t>
            </a:r>
          </a:p>
        </p:txBody>
      </p:sp>
      <p:sp>
        <p:nvSpPr>
          <p:cNvPr id="11" name="Platshållare för innehåll 2">
            <a:extLst>
              <a:ext uri="{FF2B5EF4-FFF2-40B4-BE49-F238E27FC236}">
                <a16:creationId xmlns:a16="http://schemas.microsoft.com/office/drawing/2014/main" id="{8498AC19-0878-4078-B419-F210CA38C664}"/>
              </a:ext>
            </a:extLst>
          </p:cNvPr>
          <p:cNvSpPr>
            <a:spLocks noGrp="1"/>
          </p:cNvSpPr>
          <p:nvPr>
            <p:ph idx="1" hasCustomPrompt="1"/>
          </p:nvPr>
        </p:nvSpPr>
        <p:spPr>
          <a:xfrm>
            <a:off x="768720" y="2397440"/>
            <a:ext cx="5168055" cy="3648517"/>
          </a:xfrm>
        </p:spPr>
        <p:txBody>
          <a:bodyPr/>
          <a:lstStyle>
            <a:lvl1pPr>
              <a:defRPr/>
            </a:lvl1pPr>
            <a:lvl2pPr>
              <a:defRPr/>
            </a:lvl2pPr>
            <a:lvl3pPr>
              <a:defRPr/>
            </a:lvl3pPr>
            <a:lvl4pPr>
              <a:defRPr/>
            </a:lvl4pPr>
            <a:lvl5pPr>
              <a:defRPr/>
            </a:lvl5pPr>
          </a:lstStyle>
          <a:p>
            <a:pPr lvl="0"/>
            <a:r>
              <a:rPr lang="en-GB" noProof="0"/>
              <a:t>Text</a:t>
            </a:r>
          </a:p>
          <a:p>
            <a:pPr lvl="1"/>
            <a:r>
              <a:rPr lang="en-GB" noProof="0"/>
              <a:t>Level two</a:t>
            </a:r>
          </a:p>
          <a:p>
            <a:pPr lvl="2"/>
            <a:r>
              <a:rPr lang="en-GB" noProof="0"/>
              <a:t>Level three</a:t>
            </a:r>
          </a:p>
          <a:p>
            <a:pPr lvl="3"/>
            <a:r>
              <a:rPr lang="en-GB" noProof="0"/>
              <a:t>Level four</a:t>
            </a:r>
          </a:p>
          <a:p>
            <a:pPr lvl="4"/>
            <a:r>
              <a:rPr lang="en-GB" noProof="0"/>
              <a:t>Level five</a:t>
            </a:r>
          </a:p>
        </p:txBody>
      </p:sp>
      <p:sp>
        <p:nvSpPr>
          <p:cNvPr id="9" name="Platshållare för text 8">
            <a:extLst>
              <a:ext uri="{FF2B5EF4-FFF2-40B4-BE49-F238E27FC236}">
                <a16:creationId xmlns:a16="http://schemas.microsoft.com/office/drawing/2014/main" id="{098BC990-E3F0-4969-A62C-2B2DAB821CFD}"/>
              </a:ext>
            </a:extLst>
          </p:cNvPr>
          <p:cNvSpPr>
            <a:spLocks noGrp="1"/>
          </p:cNvSpPr>
          <p:nvPr>
            <p:ph type="body" sz="quarter" idx="11" hasCustomPrompt="1"/>
          </p:nvPr>
        </p:nvSpPr>
        <p:spPr>
          <a:xfrm>
            <a:off x="5523045" y="-26568"/>
            <a:ext cx="1565663" cy="6887833"/>
          </a:xfrm>
          <a:custGeom>
            <a:avLst/>
            <a:gdLst>
              <a:gd name="connsiteX0" fmla="*/ 0 w 1533233"/>
              <a:gd name="connsiteY0" fmla="*/ 6008703 h 6008703"/>
              <a:gd name="connsiteX1" fmla="*/ 1533233 w 1533233"/>
              <a:gd name="connsiteY1" fmla="*/ 0 h 6008703"/>
              <a:gd name="connsiteX2" fmla="*/ 1533233 w 1533233"/>
              <a:gd name="connsiteY2" fmla="*/ 6008703 h 6008703"/>
              <a:gd name="connsiteX3" fmla="*/ 0 w 1533233"/>
              <a:gd name="connsiteY3" fmla="*/ 6008703 h 6008703"/>
              <a:gd name="connsiteX0" fmla="*/ 0 w 1533233"/>
              <a:gd name="connsiteY0" fmla="*/ 6008703 h 6014621"/>
              <a:gd name="connsiteX1" fmla="*/ 1533233 w 1533233"/>
              <a:gd name="connsiteY1" fmla="*/ 0 h 6014621"/>
              <a:gd name="connsiteX2" fmla="*/ 314033 w 1533233"/>
              <a:gd name="connsiteY2" fmla="*/ 6014621 h 6014621"/>
              <a:gd name="connsiteX3" fmla="*/ 0 w 1533233"/>
              <a:gd name="connsiteY3" fmla="*/ 6008703 h 6014621"/>
              <a:gd name="connsiteX0" fmla="*/ 0 w 1538565"/>
              <a:gd name="connsiteY0" fmla="*/ 5843418 h 5849336"/>
              <a:gd name="connsiteX1" fmla="*/ 1538565 w 1538565"/>
              <a:gd name="connsiteY1" fmla="*/ 0 h 5849336"/>
              <a:gd name="connsiteX2" fmla="*/ 314033 w 1538565"/>
              <a:gd name="connsiteY2" fmla="*/ 5849336 h 5849336"/>
              <a:gd name="connsiteX3" fmla="*/ 0 w 1538565"/>
              <a:gd name="connsiteY3" fmla="*/ 5843418 h 5849336"/>
              <a:gd name="connsiteX0" fmla="*/ 0 w 1538565"/>
              <a:gd name="connsiteY0" fmla="*/ 5843418 h 5849336"/>
              <a:gd name="connsiteX1" fmla="*/ 1538565 w 1538565"/>
              <a:gd name="connsiteY1" fmla="*/ 0 h 5849336"/>
              <a:gd name="connsiteX2" fmla="*/ 1492752 w 1538565"/>
              <a:gd name="connsiteY2" fmla="*/ 216524 h 5849336"/>
              <a:gd name="connsiteX3" fmla="*/ 314033 w 1538565"/>
              <a:gd name="connsiteY3" fmla="*/ 5849336 h 5849336"/>
              <a:gd name="connsiteX4" fmla="*/ 0 w 1538565"/>
              <a:gd name="connsiteY4" fmla="*/ 5843418 h 5849336"/>
              <a:gd name="connsiteX0" fmla="*/ 0 w 1542759"/>
              <a:gd name="connsiteY0" fmla="*/ 5843418 h 5849336"/>
              <a:gd name="connsiteX1" fmla="*/ 1538565 w 1542759"/>
              <a:gd name="connsiteY1" fmla="*/ 0 h 5849336"/>
              <a:gd name="connsiteX2" fmla="*/ 1542759 w 1542759"/>
              <a:gd name="connsiteY2" fmla="*/ 54599 h 5849336"/>
              <a:gd name="connsiteX3" fmla="*/ 314033 w 1542759"/>
              <a:gd name="connsiteY3" fmla="*/ 5849336 h 5849336"/>
              <a:gd name="connsiteX4" fmla="*/ 0 w 1542759"/>
              <a:gd name="connsiteY4" fmla="*/ 5843418 h 5849336"/>
              <a:gd name="connsiteX0" fmla="*/ 0 w 1538565"/>
              <a:gd name="connsiteY0" fmla="*/ 5843418 h 5849336"/>
              <a:gd name="connsiteX1" fmla="*/ 1538565 w 1538565"/>
              <a:gd name="connsiteY1" fmla="*/ 0 h 5849336"/>
              <a:gd name="connsiteX2" fmla="*/ 1535615 w 1538565"/>
              <a:gd name="connsiteY2" fmla="*/ 56980 h 5849336"/>
              <a:gd name="connsiteX3" fmla="*/ 314033 w 1538565"/>
              <a:gd name="connsiteY3" fmla="*/ 5849336 h 5849336"/>
              <a:gd name="connsiteX4" fmla="*/ 0 w 1538565"/>
              <a:gd name="connsiteY4" fmla="*/ 5843418 h 5849336"/>
              <a:gd name="connsiteX0" fmla="*/ 0 w 1578477"/>
              <a:gd name="connsiteY0" fmla="*/ 5843418 h 5849336"/>
              <a:gd name="connsiteX1" fmla="*/ 1538565 w 1578477"/>
              <a:gd name="connsiteY1" fmla="*/ 0 h 5849336"/>
              <a:gd name="connsiteX2" fmla="*/ 1578477 w 1578477"/>
              <a:gd name="connsiteY2" fmla="*/ 87937 h 5849336"/>
              <a:gd name="connsiteX3" fmla="*/ 314033 w 1578477"/>
              <a:gd name="connsiteY3" fmla="*/ 5849336 h 5849336"/>
              <a:gd name="connsiteX4" fmla="*/ 0 w 1578477"/>
              <a:gd name="connsiteY4" fmla="*/ 5843418 h 5849336"/>
              <a:gd name="connsiteX0" fmla="*/ 0 w 1578502"/>
              <a:gd name="connsiteY0" fmla="*/ 5843418 h 5849336"/>
              <a:gd name="connsiteX1" fmla="*/ 1538565 w 1578502"/>
              <a:gd name="connsiteY1" fmla="*/ 0 h 5849336"/>
              <a:gd name="connsiteX2" fmla="*/ 1578477 w 1578502"/>
              <a:gd name="connsiteY2" fmla="*/ 87937 h 5849336"/>
              <a:gd name="connsiteX3" fmla="*/ 314033 w 1578502"/>
              <a:gd name="connsiteY3" fmla="*/ 5849336 h 5849336"/>
              <a:gd name="connsiteX4" fmla="*/ 0 w 1578502"/>
              <a:gd name="connsiteY4" fmla="*/ 5843418 h 5849336"/>
              <a:gd name="connsiteX0" fmla="*/ 0 w 1543111"/>
              <a:gd name="connsiteY0" fmla="*/ 5843418 h 5849336"/>
              <a:gd name="connsiteX1" fmla="*/ 1538565 w 1543111"/>
              <a:gd name="connsiteY1" fmla="*/ 0 h 5849336"/>
              <a:gd name="connsiteX2" fmla="*/ 1530852 w 1543111"/>
              <a:gd name="connsiteY2" fmla="*/ 83174 h 5849336"/>
              <a:gd name="connsiteX3" fmla="*/ 314033 w 1543111"/>
              <a:gd name="connsiteY3" fmla="*/ 5849336 h 5849336"/>
              <a:gd name="connsiteX4" fmla="*/ 0 w 1543111"/>
              <a:gd name="connsiteY4" fmla="*/ 5843418 h 5849336"/>
              <a:gd name="connsiteX0" fmla="*/ 0 w 1540225"/>
              <a:gd name="connsiteY0" fmla="*/ 5843418 h 5849336"/>
              <a:gd name="connsiteX1" fmla="*/ 1538565 w 1540225"/>
              <a:gd name="connsiteY1" fmla="*/ 0 h 5849336"/>
              <a:gd name="connsiteX2" fmla="*/ 1530852 w 1540225"/>
              <a:gd name="connsiteY2" fmla="*/ 83174 h 5849336"/>
              <a:gd name="connsiteX3" fmla="*/ 314033 w 1540225"/>
              <a:gd name="connsiteY3" fmla="*/ 5849336 h 5849336"/>
              <a:gd name="connsiteX4" fmla="*/ 0 w 1540225"/>
              <a:gd name="connsiteY4" fmla="*/ 5843418 h 5849336"/>
              <a:gd name="connsiteX0" fmla="*/ 0 w 1545425"/>
              <a:gd name="connsiteY0" fmla="*/ 5843418 h 5849336"/>
              <a:gd name="connsiteX1" fmla="*/ 1538565 w 1545425"/>
              <a:gd name="connsiteY1" fmla="*/ 0 h 5849336"/>
              <a:gd name="connsiteX2" fmla="*/ 1545139 w 1545425"/>
              <a:gd name="connsiteY2" fmla="*/ 80793 h 5849336"/>
              <a:gd name="connsiteX3" fmla="*/ 314033 w 1545425"/>
              <a:gd name="connsiteY3" fmla="*/ 5849336 h 5849336"/>
              <a:gd name="connsiteX4" fmla="*/ 0 w 1545425"/>
              <a:gd name="connsiteY4" fmla="*/ 5843418 h 5849336"/>
              <a:gd name="connsiteX0" fmla="*/ 0 w 1543488"/>
              <a:gd name="connsiteY0" fmla="*/ 5843418 h 5849336"/>
              <a:gd name="connsiteX1" fmla="*/ 1538565 w 1543488"/>
              <a:gd name="connsiteY1" fmla="*/ 0 h 5849336"/>
              <a:gd name="connsiteX2" fmla="*/ 1542758 w 1543488"/>
              <a:gd name="connsiteY2" fmla="*/ 49836 h 5849336"/>
              <a:gd name="connsiteX3" fmla="*/ 314033 w 1543488"/>
              <a:gd name="connsiteY3" fmla="*/ 5849336 h 5849336"/>
              <a:gd name="connsiteX4" fmla="*/ 0 w 1543488"/>
              <a:gd name="connsiteY4" fmla="*/ 5843418 h 5849336"/>
              <a:gd name="connsiteX0" fmla="*/ 0 w 1547499"/>
              <a:gd name="connsiteY0" fmla="*/ 6878649 h 6884567"/>
              <a:gd name="connsiteX1" fmla="*/ 1545097 w 1547499"/>
              <a:gd name="connsiteY1" fmla="*/ 0 h 6884567"/>
              <a:gd name="connsiteX2" fmla="*/ 1542758 w 1547499"/>
              <a:gd name="connsiteY2" fmla="*/ 1085067 h 6884567"/>
              <a:gd name="connsiteX3" fmla="*/ 314033 w 1547499"/>
              <a:gd name="connsiteY3" fmla="*/ 6884567 h 6884567"/>
              <a:gd name="connsiteX4" fmla="*/ 0 w 1547499"/>
              <a:gd name="connsiteY4" fmla="*/ 6878649 h 6884567"/>
              <a:gd name="connsiteX0" fmla="*/ 0 w 1565663"/>
              <a:gd name="connsiteY0" fmla="*/ 6878649 h 6884567"/>
              <a:gd name="connsiteX1" fmla="*/ 1545097 w 1565663"/>
              <a:gd name="connsiteY1" fmla="*/ 0 h 6884567"/>
              <a:gd name="connsiteX2" fmla="*/ 1565618 w 1565663"/>
              <a:gd name="connsiteY2" fmla="*/ 20444 h 6884567"/>
              <a:gd name="connsiteX3" fmla="*/ 314033 w 1565663"/>
              <a:gd name="connsiteY3" fmla="*/ 6884567 h 6884567"/>
              <a:gd name="connsiteX4" fmla="*/ 0 w 1565663"/>
              <a:gd name="connsiteY4" fmla="*/ 6878649 h 6884567"/>
              <a:gd name="connsiteX0" fmla="*/ 0 w 1565663"/>
              <a:gd name="connsiteY0" fmla="*/ 6878649 h 6887833"/>
              <a:gd name="connsiteX1" fmla="*/ 1545097 w 1565663"/>
              <a:gd name="connsiteY1" fmla="*/ 0 h 6887833"/>
              <a:gd name="connsiteX2" fmla="*/ 1565618 w 1565663"/>
              <a:gd name="connsiteY2" fmla="*/ 20444 h 6887833"/>
              <a:gd name="connsiteX3" fmla="*/ 349955 w 1565663"/>
              <a:gd name="connsiteY3" fmla="*/ 6887833 h 6887833"/>
              <a:gd name="connsiteX4" fmla="*/ 0 w 1565663"/>
              <a:gd name="connsiteY4" fmla="*/ 6878649 h 68878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5663" h="6887833">
                <a:moveTo>
                  <a:pt x="0" y="6878649"/>
                </a:moveTo>
                <a:lnTo>
                  <a:pt x="1545097" y="0"/>
                </a:lnTo>
                <a:cubicBezTo>
                  <a:pt x="1551258" y="26931"/>
                  <a:pt x="1566602" y="-16011"/>
                  <a:pt x="1565618" y="20444"/>
                </a:cubicBezTo>
                <a:lnTo>
                  <a:pt x="349955" y="6887833"/>
                </a:lnTo>
                <a:lnTo>
                  <a:pt x="0" y="6878649"/>
                </a:lnTo>
                <a:close/>
              </a:path>
            </a:pathLst>
          </a:custGeom>
          <a:solidFill>
            <a:schemeClr val="accent3"/>
          </a:solidFill>
          <a:ln>
            <a:noFill/>
          </a:ln>
        </p:spPr>
        <p:txBody>
          <a:bodyPr/>
          <a:lstStyle>
            <a:lvl1pPr marL="0" indent="0">
              <a:buNone/>
              <a:defRPr sz="100"/>
            </a:lvl1pPr>
          </a:lstStyle>
          <a:p>
            <a:pPr lvl="0"/>
            <a:r>
              <a:rPr lang="en-GB" noProof="0"/>
              <a:t>.</a:t>
            </a:r>
          </a:p>
        </p:txBody>
      </p:sp>
    </p:spTree>
    <p:extLst>
      <p:ext uri="{BB962C8B-B14F-4D97-AF65-F5344CB8AC3E}">
        <p14:creationId xmlns:p14="http://schemas.microsoft.com/office/powerpoint/2010/main" val="78361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5D002A85-B127-475E-ADC4-27F8DC22C10A}"/>
              </a:ext>
            </a:extLst>
          </p:cNvPr>
          <p:cNvSpPr>
            <a:spLocks noGrp="1"/>
          </p:cNvSpPr>
          <p:nvPr>
            <p:ph type="title"/>
          </p:nvPr>
        </p:nvSpPr>
        <p:spPr>
          <a:xfrm>
            <a:off x="755072" y="800100"/>
            <a:ext cx="10515600" cy="880197"/>
          </a:xfrm>
          <a:prstGeom prst="rect">
            <a:avLst/>
          </a:prstGeom>
        </p:spPr>
        <p:txBody>
          <a:bodyPr vert="horz" lIns="0" tIns="0" rIns="0" bIns="0" rtlCol="0" anchor="b" anchorCtr="0">
            <a:noAutofit/>
          </a:bodyPr>
          <a:lstStyle/>
          <a:p>
            <a:r>
              <a:rPr lang="en-GB" noProof="0"/>
              <a:t>Klicka här för att ändra mall för rubrikformat</a:t>
            </a:r>
          </a:p>
        </p:txBody>
      </p:sp>
      <p:sp>
        <p:nvSpPr>
          <p:cNvPr id="3" name="Platshållare för text 2">
            <a:extLst>
              <a:ext uri="{FF2B5EF4-FFF2-40B4-BE49-F238E27FC236}">
                <a16:creationId xmlns:a16="http://schemas.microsoft.com/office/drawing/2014/main" id="{58FD374E-AE23-4243-BB8A-E206234C6623}"/>
              </a:ext>
            </a:extLst>
          </p:cNvPr>
          <p:cNvSpPr>
            <a:spLocks noGrp="1"/>
          </p:cNvSpPr>
          <p:nvPr>
            <p:ph type="body" idx="1"/>
          </p:nvPr>
        </p:nvSpPr>
        <p:spPr>
          <a:xfrm>
            <a:off x="755072" y="1960708"/>
            <a:ext cx="10515600" cy="4351338"/>
          </a:xfrm>
          <a:prstGeom prst="rect">
            <a:avLst/>
          </a:prstGeom>
        </p:spPr>
        <p:txBody>
          <a:bodyPr vert="horz" lIns="0" tIns="0" rIns="0" bIns="0" rtlCol="0">
            <a:noAutofit/>
          </a:bodyPr>
          <a:lstStyle/>
          <a:p>
            <a:pPr lvl="0"/>
            <a:r>
              <a:rPr lang="en-GB" noProof="0"/>
              <a:t>Klicka här för att ändra format på bakgrundstexten</a:t>
            </a:r>
          </a:p>
          <a:p>
            <a:pPr lvl="1"/>
            <a:r>
              <a:rPr lang="en-GB" noProof="0"/>
              <a:t>Nivå två</a:t>
            </a:r>
          </a:p>
          <a:p>
            <a:pPr lvl="2"/>
            <a:r>
              <a:rPr lang="en-GB" noProof="0"/>
              <a:t>Nivå tre</a:t>
            </a:r>
          </a:p>
          <a:p>
            <a:pPr lvl="3"/>
            <a:r>
              <a:rPr lang="en-GB" noProof="0"/>
              <a:t>Nivå fyra</a:t>
            </a:r>
          </a:p>
          <a:p>
            <a:pPr lvl="4"/>
            <a:r>
              <a:rPr lang="en-GB" noProof="0"/>
              <a:t>Nivå fem</a:t>
            </a:r>
          </a:p>
        </p:txBody>
      </p:sp>
      <p:pic>
        <p:nvPicPr>
          <p:cNvPr id="10" name="Bildobjekt 9">
            <a:extLst>
              <a:ext uri="{FF2B5EF4-FFF2-40B4-BE49-F238E27FC236}">
                <a16:creationId xmlns:a16="http://schemas.microsoft.com/office/drawing/2014/main" id="{6CBB460D-1B7A-4441-A3D9-64BD73112B98}"/>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260072" y="258978"/>
            <a:ext cx="503569" cy="506904"/>
          </a:xfrm>
          <a:prstGeom prst="rect">
            <a:avLst/>
          </a:prstGeom>
        </p:spPr>
      </p:pic>
    </p:spTree>
    <p:extLst>
      <p:ext uri="{BB962C8B-B14F-4D97-AF65-F5344CB8AC3E}">
        <p14:creationId xmlns:p14="http://schemas.microsoft.com/office/powerpoint/2010/main" val="1733971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ts val="3600"/>
        </a:lnSpc>
        <a:spcBef>
          <a:spcPct val="0"/>
        </a:spcBef>
        <a:buNone/>
        <a:defRPr sz="3400" b="1" kern="1200">
          <a:solidFill>
            <a:schemeClr val="tx1"/>
          </a:solidFill>
          <a:latin typeface="+mj-lt"/>
          <a:ea typeface="+mj-ea"/>
          <a:cs typeface="+mj-cs"/>
        </a:defRPr>
      </a:lvl1pPr>
    </p:titleStyle>
    <p:body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hyperlink" Target="https://www.pnas.org/doi/full/10.1073/pnas.1800889115#core-r45"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g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839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Bildobjekt 3">
            <a:extLst>
              <a:ext uri="{FF2B5EF4-FFF2-40B4-BE49-F238E27FC236}">
                <a16:creationId xmlns:a16="http://schemas.microsoft.com/office/drawing/2014/main" id="{E37845B4-6E32-D089-10BA-87F299D83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8733" y="408594"/>
            <a:ext cx="7332416" cy="5497168"/>
          </a:xfrm>
          <a:prstGeom prst="rect">
            <a:avLst/>
          </a:prstGeom>
        </p:spPr>
      </p:pic>
      <p:sp>
        <p:nvSpPr>
          <p:cNvPr id="5" name="textruta 4">
            <a:extLst>
              <a:ext uri="{FF2B5EF4-FFF2-40B4-BE49-F238E27FC236}">
                <a16:creationId xmlns:a16="http://schemas.microsoft.com/office/drawing/2014/main" id="{C15D5F22-2205-8AEE-E51F-F57AE46A1210}"/>
              </a:ext>
            </a:extLst>
          </p:cNvPr>
          <p:cNvSpPr txBox="1"/>
          <p:nvPr/>
        </p:nvSpPr>
        <p:spPr>
          <a:xfrm>
            <a:off x="3738623" y="6111433"/>
            <a:ext cx="914400" cy="914400"/>
          </a:xfrm>
          <a:prstGeom prst="rect">
            <a:avLst/>
          </a:prstGeom>
          <a:noFill/>
        </p:spPr>
        <p:txBody>
          <a:bodyPr wrap="none" lIns="0" tIns="0" rIns="0" bIns="0" rtlCol="0">
            <a:noAutofit/>
          </a:bodyPr>
          <a:lstStyle/>
          <a:p>
            <a:pPr>
              <a:lnSpc>
                <a:spcPts val="3000"/>
              </a:lnSpc>
            </a:pPr>
            <a:r>
              <a:rPr lang="en-GB" sz="2400" dirty="0"/>
              <a:t>Walmart parking lot, </a:t>
            </a:r>
            <a:r>
              <a:rPr lang="sv-SE" sz="2400" dirty="0" err="1"/>
              <a:t>Lihue</a:t>
            </a:r>
            <a:r>
              <a:rPr lang="sv-SE" sz="2400" dirty="0"/>
              <a:t>, </a:t>
            </a:r>
            <a:r>
              <a:rPr lang="sv-SE" sz="2400" dirty="0" err="1"/>
              <a:t>Kauai</a:t>
            </a:r>
            <a:endParaRPr lang="en-GB" sz="2400" dirty="0"/>
          </a:p>
        </p:txBody>
      </p:sp>
    </p:spTree>
    <p:extLst>
      <p:ext uri="{BB962C8B-B14F-4D97-AF65-F5344CB8AC3E}">
        <p14:creationId xmlns:p14="http://schemas.microsoft.com/office/powerpoint/2010/main" val="355907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Bildobjekt 3">
            <a:extLst>
              <a:ext uri="{FF2B5EF4-FFF2-40B4-BE49-F238E27FC236}">
                <a16:creationId xmlns:a16="http://schemas.microsoft.com/office/drawing/2014/main" id="{F88EEF57-F644-4BF3-132B-74E984296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9195" y="262659"/>
            <a:ext cx="8395504" cy="6296628"/>
          </a:xfrm>
          <a:prstGeom prst="rect">
            <a:avLst/>
          </a:prstGeom>
        </p:spPr>
      </p:pic>
    </p:spTree>
    <p:extLst>
      <p:ext uri="{BB962C8B-B14F-4D97-AF65-F5344CB8AC3E}">
        <p14:creationId xmlns:p14="http://schemas.microsoft.com/office/powerpoint/2010/main" val="289999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5" name="Bildobjekt 4">
            <a:extLst>
              <a:ext uri="{FF2B5EF4-FFF2-40B4-BE49-F238E27FC236}">
                <a16:creationId xmlns:a16="http://schemas.microsoft.com/office/drawing/2014/main" id="{7D6B952F-1BC2-7063-C4A1-BF6488AE0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972" y="92598"/>
            <a:ext cx="8594056" cy="6443029"/>
          </a:xfrm>
          <a:prstGeom prst="rect">
            <a:avLst/>
          </a:prstGeom>
        </p:spPr>
      </p:pic>
    </p:spTree>
    <p:extLst>
      <p:ext uri="{BB962C8B-B14F-4D97-AF65-F5344CB8AC3E}">
        <p14:creationId xmlns:p14="http://schemas.microsoft.com/office/powerpoint/2010/main" val="293181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30684"/>
            <a:ext cx="7396223" cy="2569580"/>
          </a:xfrm>
          <a:prstGeom prst="rect">
            <a:avLst/>
          </a:prstGeom>
          <a:noFill/>
        </p:spPr>
        <p:txBody>
          <a:bodyPr wrap="square" lIns="0" tIns="0" rIns="0" bIns="0" rtlCol="0">
            <a:noAutofit/>
          </a:bodyPr>
          <a:lstStyle/>
          <a:p>
            <a:pPr algn="l">
              <a:lnSpc>
                <a:spcPts val="3000"/>
              </a:lnSpc>
            </a:pPr>
            <a:r>
              <a:rPr lang="en-GB" sz="2400" dirty="0"/>
              <a:t>23 low-coverage </a:t>
            </a:r>
            <a:r>
              <a:rPr lang="en-GB" sz="2400" dirty="0" err="1"/>
              <a:t>SOLiD</a:t>
            </a:r>
            <a:r>
              <a:rPr lang="en-GB" sz="2400" dirty="0"/>
              <a:t> sequences</a:t>
            </a:r>
          </a:p>
          <a:p>
            <a:pPr algn="l">
              <a:lnSpc>
                <a:spcPts val="3000"/>
              </a:lnSpc>
            </a:pPr>
            <a:endParaRPr lang="en-GB" sz="2400" dirty="0"/>
          </a:p>
          <a:p>
            <a:pPr algn="l">
              <a:lnSpc>
                <a:spcPts val="3000"/>
              </a:lnSpc>
            </a:pPr>
            <a:r>
              <a:rPr lang="en-GB" sz="2400" dirty="0"/>
              <a:t>Selection mapping (heterozygosity, Tajima’s D)</a:t>
            </a:r>
          </a:p>
          <a:p>
            <a:pPr algn="l">
              <a:lnSpc>
                <a:spcPts val="3000"/>
              </a:lnSpc>
            </a:pPr>
            <a:endParaRPr lang="en-GB" sz="2400" dirty="0"/>
          </a:p>
          <a:p>
            <a:pPr algn="l">
              <a:lnSpc>
                <a:spcPts val="3000"/>
              </a:lnSpc>
            </a:pPr>
            <a:r>
              <a:rPr lang="en-GB" sz="2400" dirty="0"/>
              <a:t>Chromosome painting to compare haplotypes to domestic pools</a:t>
            </a:r>
          </a:p>
        </p:txBody>
      </p:sp>
    </p:spTree>
    <p:extLst>
      <p:ext uri="{BB962C8B-B14F-4D97-AF65-F5344CB8AC3E}">
        <p14:creationId xmlns:p14="http://schemas.microsoft.com/office/powerpoint/2010/main" val="1757046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Bildobjekt 3">
            <a:extLst>
              <a:ext uri="{FF2B5EF4-FFF2-40B4-BE49-F238E27FC236}">
                <a16:creationId xmlns:a16="http://schemas.microsoft.com/office/drawing/2014/main" id="{24FE21AA-1E02-E38D-2AEA-441B610D85C0}"/>
              </a:ext>
            </a:extLst>
          </p:cNvPr>
          <p:cNvPicPr>
            <a:picLocks noChangeAspect="1"/>
          </p:cNvPicPr>
          <p:nvPr/>
        </p:nvPicPr>
        <p:blipFill rotWithShape="1">
          <a:blip r:embed="rId2">
            <a:extLst>
              <a:ext uri="{28A0092B-C50C-407E-A947-70E740481C1C}">
                <a14:useLocalDpi xmlns:a14="http://schemas.microsoft.com/office/drawing/2010/main" val="0"/>
              </a:ext>
            </a:extLst>
          </a:blip>
          <a:srcRect b="69620"/>
          <a:stretch/>
        </p:blipFill>
        <p:spPr>
          <a:xfrm>
            <a:off x="259917" y="1574158"/>
            <a:ext cx="6970756" cy="2986268"/>
          </a:xfrm>
          <a:prstGeom prst="rect">
            <a:avLst/>
          </a:prstGeom>
        </p:spPr>
      </p:pic>
      <p:pic>
        <p:nvPicPr>
          <p:cNvPr id="5" name="Bildobjekt 4">
            <a:extLst>
              <a:ext uri="{FF2B5EF4-FFF2-40B4-BE49-F238E27FC236}">
                <a16:creationId xmlns:a16="http://schemas.microsoft.com/office/drawing/2014/main" id="{95306ED6-95EA-1966-6713-AB34B07B0107}"/>
              </a:ext>
            </a:extLst>
          </p:cNvPr>
          <p:cNvPicPr>
            <a:picLocks noChangeAspect="1"/>
          </p:cNvPicPr>
          <p:nvPr/>
        </p:nvPicPr>
        <p:blipFill rotWithShape="1">
          <a:blip r:embed="rId2">
            <a:extLst>
              <a:ext uri="{28A0092B-C50C-407E-A947-70E740481C1C}">
                <a14:useLocalDpi xmlns:a14="http://schemas.microsoft.com/office/drawing/2010/main" val="0"/>
              </a:ext>
            </a:extLst>
          </a:blip>
          <a:srcRect t="30380" r="48879" b="33502"/>
          <a:stretch/>
        </p:blipFill>
        <p:spPr>
          <a:xfrm>
            <a:off x="7687156" y="1469985"/>
            <a:ext cx="3760206" cy="3746301"/>
          </a:xfrm>
          <a:prstGeom prst="rect">
            <a:avLst/>
          </a:prstGeom>
        </p:spPr>
      </p:pic>
      <p:sp>
        <p:nvSpPr>
          <p:cNvPr id="6" name="textruta 5">
            <a:extLst>
              <a:ext uri="{FF2B5EF4-FFF2-40B4-BE49-F238E27FC236}">
                <a16:creationId xmlns:a16="http://schemas.microsoft.com/office/drawing/2014/main" id="{3DA12303-4C12-8C5C-497E-7350CA753056}"/>
              </a:ext>
            </a:extLst>
          </p:cNvPr>
          <p:cNvSpPr txBox="1"/>
          <p:nvPr/>
        </p:nvSpPr>
        <p:spPr>
          <a:xfrm>
            <a:off x="9693798" y="6279266"/>
            <a:ext cx="914400" cy="914400"/>
          </a:xfrm>
          <a:prstGeom prst="rect">
            <a:avLst/>
          </a:prstGeom>
          <a:noFill/>
        </p:spPr>
        <p:txBody>
          <a:bodyPr wrap="none" lIns="0" tIns="0" rIns="0" bIns="0" rtlCol="0">
            <a:noAutofit/>
          </a:bodyPr>
          <a:lstStyle/>
          <a:p>
            <a:pPr algn="l">
              <a:lnSpc>
                <a:spcPts val="3000"/>
              </a:lnSpc>
            </a:pPr>
            <a:r>
              <a:rPr lang="en-GB" dirty="0"/>
              <a:t>(Johnsson et al. 2016)</a:t>
            </a:r>
          </a:p>
        </p:txBody>
      </p:sp>
      <p:sp>
        <p:nvSpPr>
          <p:cNvPr id="7" name="textruta 6">
            <a:extLst>
              <a:ext uri="{FF2B5EF4-FFF2-40B4-BE49-F238E27FC236}">
                <a16:creationId xmlns:a16="http://schemas.microsoft.com/office/drawing/2014/main" id="{F276B9C6-5AE3-678E-4937-141383ECC98B}"/>
              </a:ext>
            </a:extLst>
          </p:cNvPr>
          <p:cNvSpPr txBox="1"/>
          <p:nvPr/>
        </p:nvSpPr>
        <p:spPr>
          <a:xfrm>
            <a:off x="8935656" y="3220656"/>
            <a:ext cx="914400" cy="914400"/>
          </a:xfrm>
          <a:prstGeom prst="rect">
            <a:avLst/>
          </a:prstGeom>
          <a:noFill/>
        </p:spPr>
        <p:txBody>
          <a:bodyPr wrap="none" lIns="0" tIns="0" rIns="0" bIns="0" rtlCol="0">
            <a:noAutofit/>
          </a:bodyPr>
          <a:lstStyle/>
          <a:p>
            <a:pPr algn="l">
              <a:lnSpc>
                <a:spcPts val="3000"/>
              </a:lnSpc>
            </a:pPr>
            <a:r>
              <a:rPr lang="en-GB" sz="1600" dirty="0">
                <a:solidFill>
                  <a:srgbClr val="FF0000"/>
                </a:solidFill>
              </a:rPr>
              <a:t>Red Junglefowl</a:t>
            </a:r>
          </a:p>
        </p:txBody>
      </p:sp>
      <p:sp>
        <p:nvSpPr>
          <p:cNvPr id="8" name="textruta 7">
            <a:extLst>
              <a:ext uri="{FF2B5EF4-FFF2-40B4-BE49-F238E27FC236}">
                <a16:creationId xmlns:a16="http://schemas.microsoft.com/office/drawing/2014/main" id="{1AC7B481-821B-0486-C10B-F17E1D374BC1}"/>
              </a:ext>
            </a:extLst>
          </p:cNvPr>
          <p:cNvSpPr txBox="1"/>
          <p:nvPr/>
        </p:nvSpPr>
        <p:spPr>
          <a:xfrm>
            <a:off x="9110059" y="1888121"/>
            <a:ext cx="914400" cy="914400"/>
          </a:xfrm>
          <a:prstGeom prst="rect">
            <a:avLst/>
          </a:prstGeom>
          <a:noFill/>
        </p:spPr>
        <p:txBody>
          <a:bodyPr wrap="none" lIns="0" tIns="0" rIns="0" bIns="0" rtlCol="0">
            <a:noAutofit/>
          </a:bodyPr>
          <a:lstStyle/>
          <a:p>
            <a:pPr algn="l">
              <a:lnSpc>
                <a:spcPts val="3000"/>
              </a:lnSpc>
            </a:pPr>
            <a:r>
              <a:rPr lang="en-GB" sz="1600" dirty="0">
                <a:solidFill>
                  <a:schemeClr val="bg1">
                    <a:lumMod val="50000"/>
                  </a:schemeClr>
                </a:solidFill>
              </a:rPr>
              <a:t>Domestic</a:t>
            </a:r>
          </a:p>
        </p:txBody>
      </p:sp>
    </p:spTree>
    <p:extLst>
      <p:ext uri="{BB962C8B-B14F-4D97-AF65-F5344CB8AC3E}">
        <p14:creationId xmlns:p14="http://schemas.microsoft.com/office/powerpoint/2010/main" val="2391812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65409"/>
            <a:ext cx="7396223" cy="2569580"/>
          </a:xfrm>
          <a:prstGeom prst="rect">
            <a:avLst/>
          </a:prstGeom>
          <a:noFill/>
        </p:spPr>
        <p:txBody>
          <a:bodyPr wrap="square" lIns="0" tIns="0" rIns="0" bIns="0" rtlCol="0">
            <a:noAutofit/>
          </a:bodyPr>
          <a:lstStyle/>
          <a:p>
            <a:pPr algn="l">
              <a:lnSpc>
                <a:spcPts val="3000"/>
              </a:lnSpc>
            </a:pPr>
            <a:r>
              <a:rPr lang="en-GB" sz="2400" dirty="0"/>
              <a:t>Different sweeps than in domestic chickens</a:t>
            </a:r>
          </a:p>
          <a:p>
            <a:pPr algn="l">
              <a:lnSpc>
                <a:spcPts val="3000"/>
              </a:lnSpc>
            </a:pPr>
            <a:endParaRPr lang="en-GB" sz="2400" dirty="0"/>
          </a:p>
          <a:p>
            <a:pPr algn="l">
              <a:lnSpc>
                <a:spcPts val="3000"/>
              </a:lnSpc>
            </a:pPr>
            <a:r>
              <a:rPr lang="en-GB" sz="2400" dirty="0"/>
              <a:t>Some more similar to domestic, some more similar to Red Junglefowl</a:t>
            </a:r>
          </a:p>
          <a:p>
            <a:pPr algn="l">
              <a:lnSpc>
                <a:spcPts val="3000"/>
              </a:lnSpc>
            </a:pPr>
            <a:endParaRPr lang="en-GB" sz="2400" dirty="0"/>
          </a:p>
          <a:p>
            <a:pPr algn="l">
              <a:lnSpc>
                <a:spcPts val="3000"/>
              </a:lnSpc>
            </a:pPr>
            <a:r>
              <a:rPr lang="en-GB" sz="2400" dirty="0"/>
              <a:t>Chromosome 13 overlap with comb size locus</a:t>
            </a:r>
          </a:p>
          <a:p>
            <a:pPr algn="l">
              <a:lnSpc>
                <a:spcPts val="3000"/>
              </a:lnSpc>
            </a:pPr>
            <a:endParaRPr lang="en-GB" sz="2400" dirty="0"/>
          </a:p>
          <a:p>
            <a:pPr algn="l">
              <a:lnSpc>
                <a:spcPts val="3000"/>
              </a:lnSpc>
            </a:pPr>
            <a:endParaRPr lang="en-GB" sz="2400" dirty="0"/>
          </a:p>
        </p:txBody>
      </p:sp>
    </p:spTree>
    <p:extLst>
      <p:ext uri="{BB962C8B-B14F-4D97-AF65-F5344CB8AC3E}">
        <p14:creationId xmlns:p14="http://schemas.microsoft.com/office/powerpoint/2010/main" val="143153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62B7D94A-9728-6A44-A44F-310F54076F4B}"/>
              </a:ext>
            </a:extLst>
          </p:cNvPr>
          <p:cNvSpPr txBox="1"/>
          <p:nvPr/>
        </p:nvSpPr>
        <p:spPr>
          <a:xfrm>
            <a:off x="3044143" y="1354238"/>
            <a:ext cx="7384648" cy="4537276"/>
          </a:xfrm>
          <a:prstGeom prst="rect">
            <a:avLst/>
          </a:prstGeom>
          <a:noFill/>
        </p:spPr>
        <p:txBody>
          <a:bodyPr wrap="square" lIns="0" tIns="0" rIns="0" bIns="0" rtlCol="0">
            <a:noAutofit/>
          </a:bodyPr>
          <a:lstStyle/>
          <a:p>
            <a:pPr algn="l">
              <a:lnSpc>
                <a:spcPts val="3000"/>
              </a:lnSpc>
            </a:pPr>
            <a:r>
              <a:rPr lang="en-GB" sz="2000" i="1" dirty="0"/>
              <a:t>BCDO2 </a:t>
            </a:r>
            <a:r>
              <a:rPr lang="en-GB" sz="2000" dirty="0"/>
              <a:t>yellow legs (Rubin et al. 2010; </a:t>
            </a:r>
            <a:r>
              <a:rPr lang="en-GB" sz="2000" dirty="0" err="1"/>
              <a:t>Qanbari</a:t>
            </a:r>
            <a:r>
              <a:rPr lang="en-GB" sz="2000" dirty="0"/>
              <a:t> et al. 2019)</a:t>
            </a:r>
          </a:p>
          <a:p>
            <a:pPr algn="l">
              <a:lnSpc>
                <a:spcPts val="3000"/>
              </a:lnSpc>
            </a:pPr>
            <a:endParaRPr lang="en-GB" sz="2000" dirty="0"/>
          </a:p>
          <a:p>
            <a:pPr algn="l">
              <a:lnSpc>
                <a:spcPts val="3000"/>
              </a:lnSpc>
            </a:pPr>
            <a:endParaRPr lang="en-GB" sz="2000" dirty="0"/>
          </a:p>
          <a:p>
            <a:pPr algn="l">
              <a:lnSpc>
                <a:spcPts val="3000"/>
              </a:lnSpc>
            </a:pPr>
            <a:r>
              <a:rPr lang="en-GB" sz="2000" i="1" dirty="0"/>
              <a:t>MC1R</a:t>
            </a:r>
            <a:r>
              <a:rPr lang="en-GB" sz="2000" dirty="0"/>
              <a:t> major growth locus, </a:t>
            </a:r>
            <a:r>
              <a:rPr lang="en-GB" sz="2000" i="1" dirty="0"/>
              <a:t>NR6A1</a:t>
            </a:r>
            <a:r>
              <a:rPr lang="en-GB" sz="2000" dirty="0"/>
              <a:t> vertebrae number, </a:t>
            </a:r>
            <a:r>
              <a:rPr lang="en-GB" sz="2000" i="1" dirty="0"/>
              <a:t>PLAG1</a:t>
            </a:r>
            <a:r>
              <a:rPr lang="en-GB" sz="2000" dirty="0"/>
              <a:t>, </a:t>
            </a:r>
            <a:r>
              <a:rPr lang="en-GB" sz="2000" i="1" dirty="0"/>
              <a:t>LCORL</a:t>
            </a:r>
            <a:r>
              <a:rPr lang="en-GB" sz="2000" dirty="0"/>
              <a:t> possibly growth (Rubin et al. 2012)</a:t>
            </a:r>
          </a:p>
          <a:p>
            <a:pPr algn="l">
              <a:lnSpc>
                <a:spcPts val="3000"/>
              </a:lnSpc>
            </a:pPr>
            <a:endParaRPr lang="en-GB" sz="2000" dirty="0"/>
          </a:p>
          <a:p>
            <a:pPr algn="l">
              <a:lnSpc>
                <a:spcPts val="3000"/>
              </a:lnSpc>
            </a:pPr>
            <a:endParaRPr lang="en-GB" sz="2000" i="1" dirty="0"/>
          </a:p>
          <a:p>
            <a:pPr algn="l">
              <a:lnSpc>
                <a:spcPts val="3000"/>
              </a:lnSpc>
            </a:pPr>
            <a:r>
              <a:rPr lang="en-GB" sz="2000" i="1" dirty="0"/>
              <a:t>KIT, PMEL, MC1R, MITF </a:t>
            </a:r>
            <a:r>
              <a:rPr lang="en-GB" sz="2000" dirty="0"/>
              <a:t>pigmentation,</a:t>
            </a:r>
            <a:r>
              <a:rPr lang="en-GB" sz="2000" i="1" dirty="0"/>
              <a:t> MSTN </a:t>
            </a:r>
            <a:r>
              <a:rPr lang="en-GB" sz="2000" dirty="0"/>
              <a:t>double-muscling (</a:t>
            </a:r>
            <a:r>
              <a:rPr lang="en-GB" sz="2000" dirty="0" err="1"/>
              <a:t>Druet</a:t>
            </a:r>
            <a:r>
              <a:rPr lang="en-GB" sz="2000" dirty="0"/>
              <a:t> at al. 2013; </a:t>
            </a:r>
            <a:r>
              <a:rPr lang="en-GB" sz="2000" dirty="0" err="1"/>
              <a:t>Qanbari</a:t>
            </a:r>
            <a:r>
              <a:rPr lang="en-GB" sz="2000" dirty="0"/>
              <a:t> et al. 2014)</a:t>
            </a:r>
          </a:p>
          <a:p>
            <a:pPr algn="l">
              <a:lnSpc>
                <a:spcPts val="3000"/>
              </a:lnSpc>
            </a:pPr>
            <a:endParaRPr lang="en-GB" sz="2000" dirty="0"/>
          </a:p>
          <a:p>
            <a:pPr algn="l">
              <a:lnSpc>
                <a:spcPts val="3000"/>
              </a:lnSpc>
            </a:pPr>
            <a:endParaRPr lang="en-GB" sz="2000" dirty="0"/>
          </a:p>
          <a:p>
            <a:pPr algn="l">
              <a:lnSpc>
                <a:spcPts val="3000"/>
              </a:lnSpc>
            </a:pPr>
            <a:r>
              <a:rPr lang="en-GB" sz="2000" dirty="0"/>
              <a:t>And too many others to cite</a:t>
            </a:r>
          </a:p>
          <a:p>
            <a:pPr algn="l">
              <a:lnSpc>
                <a:spcPts val="3000"/>
              </a:lnSpc>
            </a:pPr>
            <a:endParaRPr lang="en-GB" sz="2000" i="1" dirty="0"/>
          </a:p>
        </p:txBody>
      </p:sp>
      <p:sp>
        <p:nvSpPr>
          <p:cNvPr id="4" name="textruta 3">
            <a:extLst>
              <a:ext uri="{FF2B5EF4-FFF2-40B4-BE49-F238E27FC236}">
                <a16:creationId xmlns:a16="http://schemas.microsoft.com/office/drawing/2014/main" id="{155E9A03-0A4A-5FF5-79DD-4EB09541355B}"/>
              </a:ext>
            </a:extLst>
          </p:cNvPr>
          <p:cNvSpPr txBox="1"/>
          <p:nvPr/>
        </p:nvSpPr>
        <p:spPr>
          <a:xfrm>
            <a:off x="8327019" y="6400800"/>
            <a:ext cx="914400" cy="914400"/>
          </a:xfrm>
          <a:prstGeom prst="rect">
            <a:avLst/>
          </a:prstGeom>
          <a:noFill/>
        </p:spPr>
        <p:txBody>
          <a:bodyPr wrap="none" lIns="0" tIns="0" rIns="0" bIns="0" rtlCol="0">
            <a:noAutofit/>
          </a:bodyPr>
          <a:lstStyle/>
          <a:p>
            <a:pPr algn="l">
              <a:lnSpc>
                <a:spcPts val="3000"/>
              </a:lnSpc>
            </a:pPr>
            <a:r>
              <a:rPr lang="en-GB" sz="1200" dirty="0"/>
              <a:t>Cow, pig and chicken by </a:t>
            </a:r>
            <a:r>
              <a:rPr lang="en-GB" sz="1200" dirty="0" err="1"/>
              <a:t>Freepik</a:t>
            </a:r>
            <a:r>
              <a:rPr lang="en-GB" sz="1200" dirty="0"/>
              <a:t> from </a:t>
            </a:r>
            <a:r>
              <a:rPr lang="en-GB" sz="1200" dirty="0" err="1"/>
              <a:t>www.flaticon.com</a:t>
            </a:r>
            <a:endParaRPr lang="en-GB" sz="1200" dirty="0"/>
          </a:p>
        </p:txBody>
      </p:sp>
      <p:pic>
        <p:nvPicPr>
          <p:cNvPr id="5" name="Bildobjekt 4">
            <a:extLst>
              <a:ext uri="{FF2B5EF4-FFF2-40B4-BE49-F238E27FC236}">
                <a16:creationId xmlns:a16="http://schemas.microsoft.com/office/drawing/2014/main" id="{5B1404E1-91AB-7ED4-F97D-6143385873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8434" y="3815450"/>
            <a:ext cx="1170489" cy="1170489"/>
          </a:xfrm>
          <a:prstGeom prst="rect">
            <a:avLst/>
          </a:prstGeom>
        </p:spPr>
      </p:pic>
      <p:pic>
        <p:nvPicPr>
          <p:cNvPr id="6" name="Bildobjekt 5">
            <a:extLst>
              <a:ext uri="{FF2B5EF4-FFF2-40B4-BE49-F238E27FC236}">
                <a16:creationId xmlns:a16="http://schemas.microsoft.com/office/drawing/2014/main" id="{CCC1891D-4949-9EA5-2B58-D68BA7D82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34" y="2336519"/>
            <a:ext cx="1170490" cy="1170490"/>
          </a:xfrm>
          <a:prstGeom prst="rect">
            <a:avLst/>
          </a:prstGeom>
        </p:spPr>
      </p:pic>
      <p:pic>
        <p:nvPicPr>
          <p:cNvPr id="7" name="Bildobjekt 6">
            <a:extLst>
              <a:ext uri="{FF2B5EF4-FFF2-40B4-BE49-F238E27FC236}">
                <a16:creationId xmlns:a16="http://schemas.microsoft.com/office/drawing/2014/main" id="{37E04075-6DC7-E523-B215-53CD7FA17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0857" y="1293519"/>
            <a:ext cx="665641" cy="665641"/>
          </a:xfrm>
          <a:prstGeom prst="rect">
            <a:avLst/>
          </a:prstGeom>
        </p:spPr>
      </p:pic>
    </p:spTree>
    <p:extLst>
      <p:ext uri="{BB962C8B-B14F-4D97-AF65-F5344CB8AC3E}">
        <p14:creationId xmlns:p14="http://schemas.microsoft.com/office/powerpoint/2010/main" val="2339226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65409"/>
            <a:ext cx="7396223" cy="2569580"/>
          </a:xfrm>
          <a:prstGeom prst="rect">
            <a:avLst/>
          </a:prstGeom>
          <a:noFill/>
        </p:spPr>
        <p:txBody>
          <a:bodyPr wrap="square" lIns="0" tIns="0" rIns="0" bIns="0" rtlCol="0">
            <a:noAutofit/>
          </a:bodyPr>
          <a:lstStyle/>
          <a:p>
            <a:pPr algn="l">
              <a:lnSpc>
                <a:spcPts val="3000"/>
              </a:lnSpc>
            </a:pPr>
            <a:r>
              <a:rPr lang="en-GB" sz="2400" dirty="0"/>
              <a:t>Wilkins, Wrangham &amp; Fitch (2014): neural crest cell hypothesis of domestication</a:t>
            </a:r>
          </a:p>
          <a:p>
            <a:pPr algn="l">
              <a:lnSpc>
                <a:spcPts val="3000"/>
              </a:lnSpc>
            </a:pPr>
            <a:endParaRPr lang="en-GB" sz="2400" dirty="0"/>
          </a:p>
          <a:p>
            <a:pPr algn="l">
              <a:lnSpc>
                <a:spcPts val="3000"/>
              </a:lnSpc>
            </a:pPr>
            <a:r>
              <a:rPr lang="en-GB" sz="2400" dirty="0"/>
              <a:t>Selection on tameness changed migration or proliferation of neural crest cells</a:t>
            </a:r>
          </a:p>
          <a:p>
            <a:pPr algn="l">
              <a:lnSpc>
                <a:spcPts val="3000"/>
              </a:lnSpc>
            </a:pPr>
            <a:endParaRPr lang="en-GB" sz="2400" dirty="0"/>
          </a:p>
          <a:p>
            <a:pPr algn="l">
              <a:lnSpc>
                <a:spcPts val="3000"/>
              </a:lnSpc>
            </a:pPr>
            <a:endParaRPr lang="en-GB" sz="2400" dirty="0"/>
          </a:p>
        </p:txBody>
      </p:sp>
    </p:spTree>
    <p:extLst>
      <p:ext uri="{BB962C8B-B14F-4D97-AF65-F5344CB8AC3E}">
        <p14:creationId xmlns:p14="http://schemas.microsoft.com/office/powerpoint/2010/main" val="408561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615878"/>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a:latin typeface="Bookman Old Style" panose="02050604050505020204" pitchFamily="18" charset="0"/>
              </a:rPr>
              <a:t>By </a:t>
            </a:r>
            <a:r>
              <a:rPr lang="sv-SE" dirty="0" err="1">
                <a:latin typeface="Bookman Old Style" panose="02050604050505020204" pitchFamily="18" charset="0"/>
              </a:rPr>
              <a:t>comparing</a:t>
            </a:r>
            <a:r>
              <a:rPr lang="sv-SE" dirty="0">
                <a:latin typeface="Bookman Old Style" panose="02050604050505020204" pitchFamily="18" charset="0"/>
              </a:rPr>
              <a:t> </a:t>
            </a:r>
            <a:r>
              <a:rPr lang="sv-SE" dirty="0" err="1">
                <a:latin typeface="Bookman Old Style" panose="02050604050505020204" pitchFamily="18" charset="0"/>
              </a:rPr>
              <a:t>village</a:t>
            </a:r>
            <a:r>
              <a:rPr lang="sv-SE" dirty="0">
                <a:latin typeface="Bookman Old Style" panose="02050604050505020204" pitchFamily="18" charset="0"/>
              </a:rPr>
              <a:t> </a:t>
            </a:r>
            <a:r>
              <a:rPr lang="sv-SE" dirty="0" err="1">
                <a:latin typeface="Bookman Old Style" panose="02050604050505020204" pitchFamily="18" charset="0"/>
              </a:rPr>
              <a:t>dogs</a:t>
            </a:r>
            <a:r>
              <a:rPr lang="sv-SE" dirty="0">
                <a:latin typeface="Bookman Old Style" panose="02050604050505020204" pitchFamily="18" charset="0"/>
              </a:rPr>
              <a:t> and </a:t>
            </a:r>
            <a:r>
              <a:rPr lang="sv-SE" dirty="0" err="1">
                <a:latin typeface="Bookman Old Style" panose="02050604050505020204" pitchFamily="18" charset="0"/>
              </a:rPr>
              <a:t>wolves</a:t>
            </a:r>
            <a:r>
              <a:rPr lang="sv-SE" dirty="0">
                <a:latin typeface="Bookman Old Style" panose="02050604050505020204" pitchFamily="18" charset="0"/>
              </a:rPr>
              <a:t>, </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identified</a:t>
            </a:r>
            <a:r>
              <a:rPr lang="sv-SE" dirty="0">
                <a:latin typeface="Bookman Old Style" panose="02050604050505020204" pitchFamily="18" charset="0"/>
              </a:rPr>
              <a:t> 246 </a:t>
            </a:r>
            <a:r>
              <a:rPr lang="sv-SE" dirty="0" err="1">
                <a:latin typeface="Bookman Old Style" panose="02050604050505020204" pitchFamily="18" charset="0"/>
              </a:rPr>
              <a:t>candidate</a:t>
            </a:r>
            <a:r>
              <a:rPr lang="sv-SE" dirty="0">
                <a:latin typeface="Bookman Old Style" panose="02050604050505020204" pitchFamily="18" charset="0"/>
              </a:rPr>
              <a:t> </a:t>
            </a:r>
            <a:r>
              <a:rPr lang="sv-SE" dirty="0" err="1">
                <a:latin typeface="Bookman Old Style" panose="02050604050505020204" pitchFamily="18" charset="0"/>
              </a:rPr>
              <a:t>domestication</a:t>
            </a:r>
            <a:r>
              <a:rPr lang="sv-SE" dirty="0">
                <a:latin typeface="Bookman Old Style" panose="02050604050505020204" pitchFamily="18" charset="0"/>
              </a:rPr>
              <a:t> regions in the dog </a:t>
            </a:r>
            <a:r>
              <a:rPr lang="sv-SE" dirty="0" err="1">
                <a:latin typeface="Bookman Old Style" panose="02050604050505020204" pitchFamily="18" charset="0"/>
              </a:rPr>
              <a:t>genome</a:t>
            </a:r>
            <a:r>
              <a:rPr lang="sv-SE" dirty="0">
                <a:latin typeface="Bookman Old Style" panose="02050604050505020204" pitchFamily="18" charset="0"/>
              </a:rPr>
              <a:t>. </a:t>
            </a:r>
            <a:r>
              <a:rPr lang="sv-SE" dirty="0" err="1">
                <a:latin typeface="Bookman Old Style" panose="02050604050505020204" pitchFamily="18" charset="0"/>
              </a:rPr>
              <a:t>Analysis</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gene </a:t>
            </a:r>
            <a:r>
              <a:rPr lang="sv-SE" dirty="0" err="1">
                <a:latin typeface="Bookman Old Style" panose="02050604050505020204" pitchFamily="18" charset="0"/>
              </a:rPr>
              <a:t>function</a:t>
            </a:r>
            <a:r>
              <a:rPr lang="sv-SE" dirty="0">
                <a:latin typeface="Bookman Old Style" panose="02050604050505020204" pitchFamily="18" charset="0"/>
              </a:rPr>
              <a:t> in </a:t>
            </a:r>
            <a:r>
              <a:rPr lang="sv-SE" dirty="0" err="1">
                <a:latin typeface="Bookman Old Style" panose="02050604050505020204" pitchFamily="18" charset="0"/>
              </a:rPr>
              <a:t>these</a:t>
            </a:r>
            <a:r>
              <a:rPr lang="sv-SE" dirty="0">
                <a:latin typeface="Bookman Old Style" panose="02050604050505020204" pitchFamily="18" charset="0"/>
              </a:rPr>
              <a:t> regions suggests </a:t>
            </a:r>
            <a:r>
              <a:rPr lang="sv-SE" dirty="0" err="1">
                <a:latin typeface="Bookman Old Style" panose="02050604050505020204" pitchFamily="18" charset="0"/>
              </a:rPr>
              <a:t>that</a:t>
            </a:r>
            <a:r>
              <a:rPr lang="sv-SE" dirty="0">
                <a:latin typeface="Bookman Old Style" panose="02050604050505020204" pitchFamily="18" charset="0"/>
              </a:rPr>
              <a:t> perturbation </a:t>
            </a:r>
            <a:r>
              <a:rPr lang="sv-SE" dirty="0" err="1">
                <a:latin typeface="Bookman Old Style" panose="02050604050505020204" pitchFamily="18" charset="0"/>
              </a:rPr>
              <a:t>of</a:t>
            </a:r>
            <a:r>
              <a:rPr lang="sv-SE" dirty="0">
                <a:latin typeface="Bookman Old Style" panose="02050604050505020204" pitchFamily="18" charset="0"/>
              </a:rPr>
              <a:t> </a:t>
            </a:r>
            <a:r>
              <a:rPr lang="sv-SE" dirty="0" err="1">
                <a:latin typeface="Bookman Old Style" panose="02050604050505020204" pitchFamily="18" charset="0"/>
              </a:rPr>
              <a:t>crucial</a:t>
            </a:r>
            <a:r>
              <a:rPr lang="sv-SE" dirty="0">
                <a:latin typeface="Bookman Old Style" panose="02050604050505020204" pitchFamily="18" charset="0"/>
              </a:rPr>
              <a:t> neural </a:t>
            </a:r>
            <a:r>
              <a:rPr lang="sv-SE" dirty="0" err="1">
                <a:latin typeface="Bookman Old Style" panose="02050604050505020204" pitchFamily="18" charset="0"/>
              </a:rPr>
              <a:t>crest</a:t>
            </a:r>
            <a:r>
              <a:rPr lang="sv-SE" dirty="0">
                <a:latin typeface="Bookman Old Style" panose="02050604050505020204" pitchFamily="18" charset="0"/>
              </a:rPr>
              <a:t> </a:t>
            </a:r>
            <a:r>
              <a:rPr lang="sv-SE" dirty="0" err="1">
                <a:latin typeface="Bookman Old Style" panose="02050604050505020204" pitchFamily="18" charset="0"/>
              </a:rPr>
              <a:t>signaling</a:t>
            </a:r>
            <a:r>
              <a:rPr lang="sv-SE" dirty="0">
                <a:latin typeface="Bookman Old Style" panose="02050604050505020204" pitchFamily="18" charset="0"/>
              </a:rPr>
              <a:t> </a:t>
            </a:r>
            <a:r>
              <a:rPr lang="sv-SE" dirty="0" err="1">
                <a:latin typeface="Bookman Old Style" panose="02050604050505020204" pitchFamily="18" charset="0"/>
              </a:rPr>
              <a:t>pathways</a:t>
            </a:r>
            <a:r>
              <a:rPr lang="sv-SE" dirty="0">
                <a:latin typeface="Bookman Old Style" panose="02050604050505020204" pitchFamily="18" charset="0"/>
              </a:rPr>
              <a:t> </a:t>
            </a:r>
            <a:r>
              <a:rPr lang="sv-SE" dirty="0" err="1">
                <a:latin typeface="Bookman Old Style" panose="02050604050505020204" pitchFamily="18" charset="0"/>
              </a:rPr>
              <a:t>could</a:t>
            </a:r>
            <a:r>
              <a:rPr lang="sv-SE" dirty="0">
                <a:latin typeface="Bookman Old Style" panose="02050604050505020204" pitchFamily="18" charset="0"/>
              </a:rPr>
              <a:t> </a:t>
            </a:r>
            <a:r>
              <a:rPr lang="sv-SE" dirty="0" err="1">
                <a:latin typeface="Bookman Old Style" panose="02050604050505020204" pitchFamily="18" charset="0"/>
              </a:rPr>
              <a:t>result</a:t>
            </a:r>
            <a:r>
              <a:rPr lang="sv-SE" dirty="0">
                <a:latin typeface="Bookman Old Style" panose="02050604050505020204" pitchFamily="18" charset="0"/>
              </a:rPr>
              <a:t> in the broad </a:t>
            </a:r>
            <a:r>
              <a:rPr lang="sv-SE" dirty="0" err="1">
                <a:latin typeface="Bookman Old Style" panose="02050604050505020204" pitchFamily="18" charset="0"/>
              </a:rPr>
              <a:t>phenotypes</a:t>
            </a:r>
            <a:r>
              <a:rPr lang="sv-SE" dirty="0">
                <a:latin typeface="Bookman Old Style" panose="02050604050505020204" pitchFamily="18" charset="0"/>
              </a:rPr>
              <a:t> </a:t>
            </a:r>
            <a:r>
              <a:rPr lang="sv-SE" dirty="0" err="1">
                <a:latin typeface="Bookman Old Style" panose="02050604050505020204" pitchFamily="18" charset="0"/>
              </a:rPr>
              <a:t>associated</a:t>
            </a:r>
            <a:r>
              <a:rPr lang="sv-SE" dirty="0">
                <a:latin typeface="Bookman Old Style" panose="02050604050505020204" pitchFamily="18" charset="0"/>
              </a:rPr>
              <a:t> </a:t>
            </a:r>
            <a:r>
              <a:rPr lang="sv-SE" dirty="0" err="1">
                <a:latin typeface="Bookman Old Style" panose="02050604050505020204" pitchFamily="18" charset="0"/>
              </a:rPr>
              <a:t>with</a:t>
            </a:r>
            <a:r>
              <a:rPr lang="sv-SE" dirty="0">
                <a:latin typeface="Bookman Old Style" panose="02050604050505020204" pitchFamily="18" charset="0"/>
              </a:rPr>
              <a:t> the </a:t>
            </a:r>
            <a:r>
              <a:rPr lang="sv-SE" dirty="0" err="1">
                <a:latin typeface="Bookman Old Style" panose="02050604050505020204" pitchFamily="18" charset="0"/>
              </a:rPr>
              <a:t>domestication</a:t>
            </a:r>
            <a:r>
              <a:rPr lang="sv-SE" dirty="0">
                <a:latin typeface="Bookman Old Style" panose="02050604050505020204" pitchFamily="18" charset="0"/>
              </a:rPr>
              <a:t> </a:t>
            </a:r>
            <a:r>
              <a:rPr lang="sv-SE" dirty="0" err="1">
                <a:latin typeface="Bookman Old Style" panose="02050604050505020204" pitchFamily="18" charset="0"/>
              </a:rPr>
              <a:t>syndrome</a:t>
            </a:r>
            <a:r>
              <a:rPr lang="sv-SE" dirty="0">
                <a:latin typeface="Bookman Old Style" panose="02050604050505020204" pitchFamily="18" charset="0"/>
              </a:rPr>
              <a:t>.” </a:t>
            </a:r>
          </a:p>
          <a:p>
            <a:endParaRPr lang="sv-SE" dirty="0">
              <a:latin typeface="Bookman Old Style" panose="02050604050505020204" pitchFamily="18" charset="0"/>
            </a:endParaRPr>
          </a:p>
          <a:p>
            <a:r>
              <a:rPr lang="sv-SE" dirty="0" err="1">
                <a:latin typeface="Arial" panose="020B0604020202020204" pitchFamily="34" charset="0"/>
                <a:cs typeface="Arial" panose="020B0604020202020204" pitchFamily="34" charset="0"/>
              </a:rPr>
              <a:t>Pendleton</a:t>
            </a:r>
            <a:r>
              <a:rPr lang="sv-SE" dirty="0">
                <a:latin typeface="Arial" panose="020B0604020202020204" pitchFamily="34" charset="0"/>
                <a:cs typeface="Arial" panose="020B0604020202020204" pitchFamily="34" charset="0"/>
              </a:rPr>
              <a:t> et al. (2018)</a:t>
            </a:r>
          </a:p>
        </p:txBody>
      </p:sp>
    </p:spTree>
    <p:extLst>
      <p:ext uri="{BB962C8B-B14F-4D97-AF65-F5344CB8AC3E}">
        <p14:creationId xmlns:p14="http://schemas.microsoft.com/office/powerpoint/2010/main" val="243835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063187"/>
            <a:ext cx="7396223" cy="2731625"/>
          </a:xfrm>
          <a:prstGeom prst="rect">
            <a:avLst/>
          </a:prstGeom>
          <a:noFill/>
        </p:spPr>
        <p:txBody>
          <a:bodyPr wrap="square" lIns="0" tIns="0" rIns="0" bIns="0" rtlCol="0">
            <a:noAutofit/>
          </a:bodyPr>
          <a:lstStyle/>
          <a:p>
            <a:r>
              <a:rPr lang="sv-SE" dirty="0">
                <a:latin typeface="Bookman Old Style" panose="02050604050505020204" pitchFamily="18" charset="0"/>
              </a:rPr>
              <a:t>”</a:t>
            </a:r>
            <a:r>
              <a:rPr lang="sv-SE" dirty="0" err="1">
                <a:latin typeface="Bookman Old Style" panose="02050604050505020204" pitchFamily="18" charset="0"/>
              </a:rPr>
              <a:t>Intriguingly</a:t>
            </a:r>
            <a:r>
              <a:rPr lang="sv-SE" dirty="0">
                <a:latin typeface="Bookman Old Style" panose="02050604050505020204" pitchFamily="18" charset="0"/>
              </a:rPr>
              <a:t>, </a:t>
            </a:r>
            <a:r>
              <a:rPr lang="sv-SE" dirty="0" err="1">
                <a:latin typeface="Bookman Old Style" panose="02050604050505020204" pitchFamily="18" charset="0"/>
              </a:rPr>
              <a:t>several</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the genes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manifested</a:t>
            </a:r>
            <a:r>
              <a:rPr lang="sv-SE" dirty="0">
                <a:latin typeface="Bookman Old Style" panose="02050604050505020204" pitchFamily="18" charset="0"/>
              </a:rPr>
              <a:t> </a:t>
            </a:r>
            <a:r>
              <a:rPr lang="sv-SE" dirty="0" err="1">
                <a:latin typeface="Bookman Old Style" panose="02050604050505020204" pitchFamily="18" charset="0"/>
              </a:rPr>
              <a:t>significant</a:t>
            </a:r>
            <a:r>
              <a:rPr lang="sv-SE" dirty="0">
                <a:latin typeface="Bookman Old Style" panose="02050604050505020204" pitchFamily="18" charset="0"/>
              </a:rPr>
              <a:t> </a:t>
            </a:r>
            <a:r>
              <a:rPr lang="sv-SE" dirty="0" err="1">
                <a:latin typeface="Bookman Old Style" panose="02050604050505020204" pitchFamily="18" charset="0"/>
              </a:rPr>
              <a:t>allele</a:t>
            </a:r>
            <a:r>
              <a:rPr lang="sv-SE" dirty="0">
                <a:latin typeface="Bookman Old Style" panose="02050604050505020204" pitchFamily="18" charset="0"/>
              </a:rPr>
              <a:t> </a:t>
            </a:r>
            <a:r>
              <a:rPr lang="sv-SE" dirty="0" err="1">
                <a:latin typeface="Bookman Old Style" panose="02050604050505020204" pitchFamily="18" charset="0"/>
              </a:rPr>
              <a:t>frequency</a:t>
            </a:r>
            <a:r>
              <a:rPr lang="sv-SE" dirty="0">
                <a:latin typeface="Bookman Old Style" panose="02050604050505020204" pitchFamily="18" charset="0"/>
              </a:rPr>
              <a:t> </a:t>
            </a:r>
            <a:r>
              <a:rPr lang="sv-SE" dirty="0" err="1">
                <a:latin typeface="Bookman Old Style" panose="02050604050505020204" pitchFamily="18" charset="0"/>
              </a:rPr>
              <a:t>changes</a:t>
            </a:r>
            <a:r>
              <a:rPr lang="sv-SE" dirty="0">
                <a:latin typeface="Bookman Old Style" panose="02050604050505020204" pitchFamily="18" charset="0"/>
              </a:rPr>
              <a:t> in </a:t>
            </a:r>
            <a:r>
              <a:rPr lang="sv-SE" dirty="0" err="1">
                <a:latin typeface="Bookman Old Style" panose="02050604050505020204" pitchFamily="18" charset="0"/>
              </a:rPr>
              <a:t>our</a:t>
            </a:r>
            <a:r>
              <a:rPr lang="sv-SE" dirty="0">
                <a:latin typeface="Bookman Old Style" panose="02050604050505020204" pitchFamily="18" charset="0"/>
              </a:rPr>
              <a:t> tame </a:t>
            </a:r>
            <a:r>
              <a:rPr lang="sv-SE" dirty="0" err="1">
                <a:latin typeface="Bookman Old Style" panose="02050604050505020204" pitchFamily="18" charset="0"/>
              </a:rPr>
              <a:t>foxes</a:t>
            </a:r>
            <a:r>
              <a:rPr lang="sv-SE" dirty="0">
                <a:latin typeface="Bookman Old Style" panose="02050604050505020204" pitchFamily="18" charset="0"/>
              </a:rPr>
              <a:t> </a:t>
            </a:r>
            <a:r>
              <a:rPr lang="sv-SE" dirty="0" err="1">
                <a:latin typeface="Bookman Old Style" panose="02050604050505020204" pitchFamily="18" charset="0"/>
              </a:rPr>
              <a:t>may</a:t>
            </a:r>
            <a:r>
              <a:rPr lang="sv-SE" dirty="0">
                <a:latin typeface="Bookman Old Style" panose="02050604050505020204" pitchFamily="18" charset="0"/>
              </a:rPr>
              <a:t> play a </a:t>
            </a:r>
            <a:r>
              <a:rPr lang="sv-SE" dirty="0" err="1">
                <a:latin typeface="Bookman Old Style" panose="02050604050505020204" pitchFamily="18" charset="0"/>
              </a:rPr>
              <a:t>role</a:t>
            </a:r>
            <a:r>
              <a:rPr lang="sv-SE" dirty="0">
                <a:latin typeface="Bookman Old Style" panose="02050604050505020204" pitchFamily="18" charset="0"/>
              </a:rPr>
              <a:t> in neural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fate</a:t>
            </a:r>
            <a:r>
              <a:rPr lang="sv-SE" dirty="0">
                <a:latin typeface="Bookman Old Style" panose="02050604050505020204" pitchFamily="18" charset="0"/>
              </a:rPr>
              <a:t> (</a:t>
            </a:r>
            <a:r>
              <a:rPr lang="sv-SE" dirty="0">
                <a:latin typeface="Bookman Old Style" panose="02050604050505020204" pitchFamily="18" charset="0"/>
                <a:hlinkClick r:id="rId2"/>
              </a:rPr>
              <a:t>45</a:t>
            </a:r>
            <a:r>
              <a:rPr lang="sv-SE" dirty="0">
                <a:latin typeface="Bookman Old Style" panose="02050604050505020204" pitchFamily="18" charset="0"/>
              </a:rPr>
              <a:t>). </a:t>
            </a:r>
            <a:r>
              <a:rPr lang="sv-SE" dirty="0" err="1">
                <a:latin typeface="Bookman Old Style" panose="02050604050505020204" pitchFamily="18" charset="0"/>
              </a:rPr>
              <a:t>Wnt</a:t>
            </a:r>
            <a:r>
              <a:rPr lang="sv-SE" dirty="0">
                <a:latin typeface="Bookman Old Style" panose="02050604050505020204" pitchFamily="18" charset="0"/>
              </a:rPr>
              <a:t> </a:t>
            </a:r>
            <a:r>
              <a:rPr lang="sv-SE" dirty="0" err="1">
                <a:latin typeface="Bookman Old Style" panose="02050604050505020204" pitchFamily="18" charset="0"/>
              </a:rPr>
              <a:t>signaling</a:t>
            </a:r>
            <a:r>
              <a:rPr lang="sv-SE" dirty="0">
                <a:latin typeface="Bookman Old Style" panose="02050604050505020204" pitchFamily="18" charset="0"/>
              </a:rPr>
              <a:t> </a:t>
            </a:r>
            <a:r>
              <a:rPr lang="sv-SE" dirty="0" err="1">
                <a:latin typeface="Bookman Old Style" panose="02050604050505020204" pitchFamily="18" charset="0"/>
              </a:rPr>
              <a:t>plays</a:t>
            </a:r>
            <a:r>
              <a:rPr lang="sv-SE" dirty="0">
                <a:latin typeface="Bookman Old Style" panose="02050604050505020204" pitchFamily="18" charset="0"/>
              </a:rPr>
              <a:t> a </a:t>
            </a:r>
            <a:r>
              <a:rPr lang="sv-SE" dirty="0" err="1">
                <a:latin typeface="Bookman Old Style" panose="02050604050505020204" pitchFamily="18" charset="0"/>
              </a:rPr>
              <a:t>key</a:t>
            </a:r>
            <a:r>
              <a:rPr lang="sv-SE" dirty="0">
                <a:latin typeface="Bookman Old Style" panose="02050604050505020204" pitchFamily="18" charset="0"/>
              </a:rPr>
              <a:t> </a:t>
            </a:r>
            <a:r>
              <a:rPr lang="sv-SE" dirty="0" err="1">
                <a:latin typeface="Bookman Old Style" panose="02050604050505020204" pitchFamily="18" charset="0"/>
              </a:rPr>
              <a:t>role</a:t>
            </a:r>
            <a:r>
              <a:rPr lang="sv-SE" dirty="0">
                <a:latin typeface="Bookman Old Style" panose="02050604050505020204" pitchFamily="18" charset="0"/>
              </a:rPr>
              <a:t> in initial neutral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differentiation</a:t>
            </a:r>
            <a:r>
              <a:rPr lang="sv-SE" dirty="0">
                <a:latin typeface="Bookman Old Style" panose="02050604050505020204" pitchFamily="18" charset="0"/>
              </a:rPr>
              <a:t>, and </a:t>
            </a:r>
            <a:r>
              <a:rPr lang="sv-SE" dirty="0" err="1">
                <a:latin typeface="Bookman Old Style" panose="02050604050505020204" pitchFamily="18" charset="0"/>
              </a:rPr>
              <a:t>both</a:t>
            </a:r>
            <a:r>
              <a:rPr lang="sv-SE" dirty="0">
                <a:latin typeface="Bookman Old Style" panose="02050604050505020204" pitchFamily="18" charset="0"/>
              </a:rPr>
              <a:t> </a:t>
            </a:r>
            <a:r>
              <a:rPr lang="sv-SE" i="1" dirty="0">
                <a:latin typeface="Bookman Old Style" panose="02050604050505020204" pitchFamily="18" charset="0"/>
              </a:rPr>
              <a:t>Wnt3</a:t>
            </a:r>
            <a:r>
              <a:rPr lang="sv-SE" dirty="0">
                <a:latin typeface="Bookman Old Style" panose="02050604050505020204" pitchFamily="18" charset="0"/>
              </a:rPr>
              <a:t> and </a:t>
            </a:r>
            <a:r>
              <a:rPr lang="sv-SE" i="1" dirty="0">
                <a:latin typeface="Bookman Old Style" panose="02050604050505020204" pitchFamily="18" charset="0"/>
              </a:rPr>
              <a:t>Wnt4</a:t>
            </a:r>
            <a:r>
              <a:rPr lang="sv-SE" dirty="0">
                <a:latin typeface="Bookman Old Style" panose="02050604050505020204" pitchFamily="18" charset="0"/>
              </a:rPr>
              <a:t> in the </a:t>
            </a:r>
            <a:r>
              <a:rPr lang="sv-SE" dirty="0" err="1">
                <a:latin typeface="Bookman Old Style" panose="02050604050505020204" pitchFamily="18" charset="0"/>
              </a:rPr>
              <a:t>fox</a:t>
            </a:r>
            <a:r>
              <a:rPr lang="sv-SE" dirty="0">
                <a:latin typeface="Bookman Old Style" panose="02050604050505020204" pitchFamily="18" charset="0"/>
              </a:rPr>
              <a:t> </a:t>
            </a:r>
            <a:r>
              <a:rPr lang="sv-SE" dirty="0" err="1">
                <a:latin typeface="Bookman Old Style" panose="02050604050505020204" pitchFamily="18" charset="0"/>
              </a:rPr>
              <a:t>have</a:t>
            </a:r>
            <a:r>
              <a:rPr lang="sv-SE" dirty="0">
                <a:latin typeface="Bookman Old Style" panose="02050604050505020204" pitchFamily="18" charset="0"/>
              </a:rPr>
              <a:t> </a:t>
            </a:r>
            <a:r>
              <a:rPr lang="sv-SE" dirty="0" err="1">
                <a:latin typeface="Bookman Old Style" panose="02050604050505020204" pitchFamily="18" charset="0"/>
              </a:rPr>
              <a:t>more</a:t>
            </a:r>
            <a:r>
              <a:rPr lang="sv-SE" dirty="0">
                <a:latin typeface="Bookman Old Style" panose="02050604050505020204" pitchFamily="18" charset="0"/>
              </a:rPr>
              <a:t> </a:t>
            </a:r>
            <a:r>
              <a:rPr lang="sv-SE" dirty="0" err="1">
                <a:latin typeface="Bookman Old Style" panose="02050604050505020204" pitchFamily="18" charset="0"/>
              </a:rPr>
              <a:t>than</a:t>
            </a:r>
            <a:r>
              <a:rPr lang="sv-SE" dirty="0">
                <a:latin typeface="Bookman Old Style" panose="02050604050505020204" pitchFamily="18" charset="0"/>
              </a:rPr>
              <a:t> </a:t>
            </a:r>
            <a:r>
              <a:rPr lang="sv-SE" dirty="0" err="1">
                <a:latin typeface="Bookman Old Style" panose="02050604050505020204" pitchFamily="18" charset="0"/>
              </a:rPr>
              <a:t>one</a:t>
            </a:r>
            <a:r>
              <a:rPr lang="sv-SE" dirty="0">
                <a:latin typeface="Bookman Old Style" panose="02050604050505020204" pitchFamily="18" charset="0"/>
              </a:rPr>
              <a:t> SNP </a:t>
            </a:r>
            <a:r>
              <a:rPr lang="sv-SE" dirty="0" err="1">
                <a:latin typeface="Bookman Old Style" panose="02050604050505020204" pitchFamily="18" charset="0"/>
              </a:rPr>
              <a:t>with</a:t>
            </a:r>
            <a:r>
              <a:rPr lang="sv-SE" dirty="0">
                <a:latin typeface="Bookman Old Style" panose="02050604050505020204" pitchFamily="18" charset="0"/>
              </a:rPr>
              <a:t> </a:t>
            </a:r>
            <a:r>
              <a:rPr lang="sv-SE" dirty="0" err="1">
                <a:latin typeface="Bookman Old Style" panose="02050604050505020204" pitchFamily="18" charset="0"/>
              </a:rPr>
              <a:t>significant</a:t>
            </a:r>
            <a:r>
              <a:rPr lang="sv-SE" dirty="0">
                <a:latin typeface="Bookman Old Style" panose="02050604050505020204" pitchFamily="18" charset="0"/>
              </a:rPr>
              <a:t> </a:t>
            </a:r>
            <a:r>
              <a:rPr lang="sv-SE" dirty="0" err="1">
                <a:latin typeface="Bookman Old Style" panose="02050604050505020204" pitchFamily="18" charset="0"/>
              </a:rPr>
              <a:t>allele</a:t>
            </a:r>
            <a:r>
              <a:rPr lang="sv-SE" dirty="0">
                <a:latin typeface="Bookman Old Style" panose="02050604050505020204" pitchFamily="18" charset="0"/>
              </a:rPr>
              <a:t> </a:t>
            </a:r>
            <a:r>
              <a:rPr lang="sv-SE" dirty="0" err="1">
                <a:latin typeface="Bookman Old Style" panose="02050604050505020204" pitchFamily="18" charset="0"/>
              </a:rPr>
              <a:t>frequency</a:t>
            </a:r>
            <a:r>
              <a:rPr lang="sv-SE" dirty="0">
                <a:latin typeface="Bookman Old Style" panose="02050604050505020204" pitchFamily="18" charset="0"/>
              </a:rPr>
              <a:t> </a:t>
            </a:r>
            <a:r>
              <a:rPr lang="sv-SE" dirty="0" err="1">
                <a:latin typeface="Bookman Old Style" panose="02050604050505020204" pitchFamily="18" charset="0"/>
              </a:rPr>
              <a:t>changes</a:t>
            </a:r>
            <a:r>
              <a:rPr lang="sv-SE" dirty="0">
                <a:latin typeface="Bookman Old Style" panose="02050604050505020204" pitchFamily="18" charset="0"/>
              </a:rPr>
              <a:t>. </a:t>
            </a:r>
            <a:r>
              <a:rPr lang="sv-SE" dirty="0" err="1">
                <a:latin typeface="Bookman Old Style" panose="02050604050505020204" pitchFamily="18" charset="0"/>
              </a:rPr>
              <a:t>Protocadherins</a:t>
            </a:r>
            <a:r>
              <a:rPr lang="sv-SE" dirty="0">
                <a:latin typeface="Bookman Old Style" panose="02050604050505020204" pitchFamily="18" charset="0"/>
              </a:rPr>
              <a:t> </a:t>
            </a:r>
            <a:r>
              <a:rPr lang="sv-SE" dirty="0" err="1">
                <a:latin typeface="Bookman Old Style" panose="02050604050505020204" pitchFamily="18" charset="0"/>
              </a:rPr>
              <a:t>are</a:t>
            </a:r>
            <a:r>
              <a:rPr lang="sv-SE" dirty="0">
                <a:latin typeface="Bookman Old Style" panose="02050604050505020204" pitchFamily="18" charset="0"/>
              </a:rPr>
              <a:t> </a:t>
            </a:r>
            <a:r>
              <a:rPr lang="sv-SE" dirty="0" err="1">
                <a:latin typeface="Bookman Old Style" panose="02050604050505020204" pitchFamily="18" charset="0"/>
              </a:rPr>
              <a:t>also</a:t>
            </a:r>
            <a:r>
              <a:rPr lang="sv-SE" dirty="0">
                <a:latin typeface="Bookman Old Style" panose="02050604050505020204" pitchFamily="18" charset="0"/>
              </a:rPr>
              <a:t> </a:t>
            </a:r>
            <a:r>
              <a:rPr lang="sv-SE" dirty="0" err="1">
                <a:latin typeface="Bookman Old Style" panose="02050604050505020204" pitchFamily="18" charset="0"/>
              </a:rPr>
              <a:t>important</a:t>
            </a:r>
            <a:r>
              <a:rPr lang="sv-SE" dirty="0">
                <a:latin typeface="Bookman Old Style" panose="02050604050505020204" pitchFamily="18" charset="0"/>
              </a:rPr>
              <a:t> in neural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function</a:t>
            </a:r>
            <a:r>
              <a:rPr lang="sv-SE" dirty="0">
                <a:latin typeface="Bookman Old Style" panose="02050604050505020204" pitchFamily="18" charset="0"/>
              </a:rPr>
              <a:t>. </a:t>
            </a:r>
            <a:r>
              <a:rPr lang="sv-SE" dirty="0" err="1">
                <a:latin typeface="Bookman Old Style" panose="02050604050505020204" pitchFamily="18" charset="0"/>
              </a:rPr>
              <a:t>Direct</a:t>
            </a:r>
            <a:r>
              <a:rPr lang="sv-SE" dirty="0">
                <a:latin typeface="Bookman Old Style" panose="02050604050505020204" pitchFamily="18" charset="0"/>
              </a:rPr>
              <a:t> </a:t>
            </a:r>
            <a:r>
              <a:rPr lang="sv-SE" dirty="0" err="1">
                <a:latin typeface="Bookman Old Style" panose="02050604050505020204" pitchFamily="18" charset="0"/>
              </a:rPr>
              <a:t>assessment</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a:t>
            </a:r>
            <a:r>
              <a:rPr lang="sv-SE" dirty="0" err="1">
                <a:latin typeface="Bookman Old Style" panose="02050604050505020204" pitchFamily="18" charset="0"/>
              </a:rPr>
              <a:t>whether</a:t>
            </a:r>
            <a:r>
              <a:rPr lang="sv-SE" dirty="0">
                <a:latin typeface="Bookman Old Style" panose="02050604050505020204" pitchFamily="18" charset="0"/>
              </a:rPr>
              <a:t> </a:t>
            </a:r>
            <a:r>
              <a:rPr lang="sv-SE" dirty="0" err="1">
                <a:latin typeface="Bookman Old Style" panose="02050604050505020204" pitchFamily="18" charset="0"/>
              </a:rPr>
              <a:t>these</a:t>
            </a:r>
            <a:r>
              <a:rPr lang="sv-SE" dirty="0">
                <a:latin typeface="Bookman Old Style" panose="02050604050505020204" pitchFamily="18" charset="0"/>
              </a:rPr>
              <a:t> genes play </a:t>
            </a:r>
            <a:r>
              <a:rPr lang="sv-SE" dirty="0" err="1">
                <a:latin typeface="Bookman Old Style" panose="02050604050505020204" pitchFamily="18" charset="0"/>
              </a:rPr>
              <a:t>roles</a:t>
            </a:r>
            <a:r>
              <a:rPr lang="sv-SE" dirty="0">
                <a:latin typeface="Bookman Old Style" panose="02050604050505020204" pitchFamily="18" charset="0"/>
              </a:rPr>
              <a:t> in neural </a:t>
            </a:r>
            <a:r>
              <a:rPr lang="sv-SE" dirty="0" err="1">
                <a:latin typeface="Bookman Old Style" panose="02050604050505020204" pitchFamily="18" charset="0"/>
              </a:rPr>
              <a:t>crest</a:t>
            </a:r>
            <a:r>
              <a:rPr lang="sv-SE" dirty="0">
                <a:latin typeface="Bookman Old Style" panose="02050604050505020204" pitchFamily="18" charset="0"/>
              </a:rPr>
              <a:t> cell </a:t>
            </a:r>
            <a:r>
              <a:rPr lang="sv-SE" dirty="0" err="1">
                <a:latin typeface="Bookman Old Style" panose="02050604050505020204" pitchFamily="18" charset="0"/>
              </a:rPr>
              <a:t>function</a:t>
            </a:r>
            <a:r>
              <a:rPr lang="sv-SE" dirty="0">
                <a:latin typeface="Bookman Old Style" panose="02050604050505020204" pitchFamily="18" charset="0"/>
              </a:rPr>
              <a:t> in the </a:t>
            </a:r>
            <a:r>
              <a:rPr lang="sv-SE" dirty="0" err="1">
                <a:latin typeface="Bookman Old Style" panose="02050604050505020204" pitchFamily="18" charset="0"/>
              </a:rPr>
              <a:t>fox</a:t>
            </a:r>
            <a:r>
              <a:rPr lang="sv-SE" dirty="0">
                <a:latin typeface="Bookman Old Style" panose="02050604050505020204" pitchFamily="18" charset="0"/>
              </a:rPr>
              <a:t> presents an </a:t>
            </a:r>
            <a:r>
              <a:rPr lang="sv-SE" dirty="0" err="1">
                <a:latin typeface="Bookman Old Style" panose="02050604050505020204" pitchFamily="18" charset="0"/>
              </a:rPr>
              <a:t>interesting</a:t>
            </a:r>
            <a:r>
              <a:rPr lang="sv-SE" dirty="0">
                <a:latin typeface="Bookman Old Style" panose="02050604050505020204" pitchFamily="18" charset="0"/>
              </a:rPr>
              <a:t> experimental </a:t>
            </a:r>
            <a:r>
              <a:rPr lang="sv-SE" dirty="0" err="1">
                <a:latin typeface="Bookman Old Style" panose="02050604050505020204" pitchFamily="18" charset="0"/>
              </a:rPr>
              <a:t>challenge</a:t>
            </a:r>
            <a:r>
              <a:rPr lang="sv-SE" dirty="0">
                <a:latin typeface="Bookman Old Style" panose="02050604050505020204" pitchFamily="18" charset="0"/>
              </a:rPr>
              <a:t>.”</a:t>
            </a:r>
          </a:p>
          <a:p>
            <a:endParaRPr lang="sv-SE" dirty="0">
              <a:latin typeface="Bookman Old Style" panose="02050604050505020204" pitchFamily="18" charset="0"/>
            </a:endParaRPr>
          </a:p>
          <a:p>
            <a:r>
              <a:rPr lang="sv-SE" dirty="0">
                <a:latin typeface="Arial" panose="020B0604020202020204" pitchFamily="34" charset="0"/>
                <a:cs typeface="Arial" panose="020B0604020202020204" pitchFamily="34" charset="0"/>
              </a:rPr>
              <a:t>Wang et al. (2018)</a:t>
            </a:r>
            <a:endParaRPr lang="en-GB" dirty="0">
              <a:latin typeface="Arial" panose="020B0604020202020204" pitchFamily="34" charset="0"/>
              <a:cs typeface="Arial" panose="020B0604020202020204" pitchFamily="34" charset="0"/>
            </a:endParaRPr>
          </a:p>
          <a:p>
            <a:pPr algn="l"/>
            <a:endParaRPr lang="en-GB" dirty="0">
              <a:latin typeface="Bookman Old Style" panose="02050604050505020204" pitchFamily="18" charset="0"/>
            </a:endParaRPr>
          </a:p>
          <a:p>
            <a:pPr algn="l"/>
            <a:endParaRPr lang="en-GB" dirty="0">
              <a:latin typeface="Bookman Old Style" panose="02050604050505020204" pitchFamily="18" charset="0"/>
            </a:endParaRPr>
          </a:p>
        </p:txBody>
      </p:sp>
    </p:spTree>
    <p:extLst>
      <p:ext uri="{BB962C8B-B14F-4D97-AF65-F5344CB8AC3E}">
        <p14:creationId xmlns:p14="http://schemas.microsoft.com/office/powerpoint/2010/main" val="150122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C53F95E2-613A-4ACA-83CE-95376162F9D1}"/>
              </a:ext>
            </a:extLst>
          </p:cNvPr>
          <p:cNvSpPr>
            <a:spLocks noGrp="1"/>
          </p:cNvSpPr>
          <p:nvPr>
            <p:ph type="ctrTitle"/>
          </p:nvPr>
        </p:nvSpPr>
        <p:spPr>
          <a:xfrm>
            <a:off x="765459" y="1871751"/>
            <a:ext cx="9144000" cy="2387600"/>
          </a:xfrm>
        </p:spPr>
        <p:txBody>
          <a:bodyPr/>
          <a:lstStyle/>
          <a:p>
            <a:r>
              <a:rPr lang="en-GB" dirty="0"/>
              <a:t>Problematizing selection mapping from an animal science perspective</a:t>
            </a:r>
          </a:p>
        </p:txBody>
      </p:sp>
      <p:sp>
        <p:nvSpPr>
          <p:cNvPr id="4" name="Underrubrik 2">
            <a:extLst>
              <a:ext uri="{FF2B5EF4-FFF2-40B4-BE49-F238E27FC236}">
                <a16:creationId xmlns:a16="http://schemas.microsoft.com/office/drawing/2014/main" id="{6A58DD48-D489-423E-BCE6-8C5A7BB71BD9}"/>
              </a:ext>
            </a:extLst>
          </p:cNvPr>
          <p:cNvSpPr>
            <a:spLocks noGrp="1"/>
          </p:cNvSpPr>
          <p:nvPr>
            <p:ph type="subTitle" idx="1"/>
          </p:nvPr>
        </p:nvSpPr>
        <p:spPr>
          <a:xfrm>
            <a:off x="765459" y="4463036"/>
            <a:ext cx="9144000" cy="581891"/>
          </a:xfrm>
        </p:spPr>
        <p:txBody>
          <a:bodyPr/>
          <a:lstStyle/>
          <a:p>
            <a:r>
              <a:rPr lang="en-GB" sz="2400" dirty="0"/>
              <a:t>Martin Johnsson</a:t>
            </a:r>
          </a:p>
          <a:p>
            <a:r>
              <a:rPr lang="en-GB" dirty="0"/>
              <a:t>Department of Animal Breeding and Genetics, Swedish University of Agricultural Sciences</a:t>
            </a:r>
            <a:endParaRPr lang="en-GB" sz="2400" dirty="0"/>
          </a:p>
        </p:txBody>
      </p:sp>
    </p:spTree>
    <p:extLst>
      <p:ext uri="{BB962C8B-B14F-4D97-AF65-F5344CB8AC3E}">
        <p14:creationId xmlns:p14="http://schemas.microsoft.com/office/powerpoint/2010/main" val="1147903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Features of selection mapping:</a:t>
            </a:r>
          </a:p>
          <a:p>
            <a:pPr algn="l">
              <a:lnSpc>
                <a:spcPts val="3000"/>
              </a:lnSpc>
            </a:pPr>
            <a:endParaRPr lang="en-GB" sz="2400" dirty="0"/>
          </a:p>
          <a:p>
            <a:pPr marL="457200" indent="-457200" algn="l">
              <a:lnSpc>
                <a:spcPts val="3000"/>
              </a:lnSpc>
              <a:buAutoNum type="arabicPeriod"/>
            </a:pPr>
            <a:r>
              <a:rPr lang="en-GB" sz="2400" dirty="0"/>
              <a:t>Works best for </a:t>
            </a:r>
            <a:r>
              <a:rPr lang="en-GB" sz="2400"/>
              <a:t>recent selection</a:t>
            </a:r>
            <a:endParaRPr lang="en-GB" sz="2400" dirty="0"/>
          </a:p>
          <a:p>
            <a:pPr marL="457200" indent="-457200" algn="l">
              <a:lnSpc>
                <a:spcPts val="3000"/>
              </a:lnSpc>
              <a:buAutoNum type="arabicPeriod"/>
            </a:pPr>
            <a:endParaRPr lang="en-GB" sz="2400" dirty="0"/>
          </a:p>
          <a:p>
            <a:pPr marL="457200" indent="-457200" algn="l">
              <a:lnSpc>
                <a:spcPts val="3000"/>
              </a:lnSpc>
              <a:buAutoNum type="arabicPeriod"/>
            </a:pPr>
            <a:r>
              <a:rPr lang="en-GB" sz="2400" dirty="0"/>
              <a:t>Works best for large effects, simple architectures</a:t>
            </a:r>
          </a:p>
          <a:p>
            <a:pPr marL="457200" indent="-457200" algn="l">
              <a:lnSpc>
                <a:spcPts val="3000"/>
              </a:lnSpc>
              <a:buAutoNum type="arabicPeriod"/>
            </a:pPr>
            <a:endParaRPr lang="en-GB" sz="2400" dirty="0"/>
          </a:p>
          <a:p>
            <a:pPr marL="457200" indent="-457200">
              <a:lnSpc>
                <a:spcPts val="3000"/>
              </a:lnSpc>
              <a:buAutoNum type="arabicPeriod"/>
            </a:pPr>
            <a:r>
              <a:rPr lang="en-GB" sz="2400" dirty="0"/>
              <a:t>Dependent on genome features (population history, mutation, recombination, standing variation)</a:t>
            </a:r>
          </a:p>
        </p:txBody>
      </p:sp>
    </p:spTree>
    <p:extLst>
      <p:ext uri="{BB962C8B-B14F-4D97-AF65-F5344CB8AC3E}">
        <p14:creationId xmlns:p14="http://schemas.microsoft.com/office/powerpoint/2010/main" val="99312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mc:AlternateContent xmlns:mc="http://schemas.openxmlformats.org/markup-compatibility/2006" xmlns:a14="http://schemas.microsoft.com/office/drawing/2010/main">
        <mc:Choice Requires="a14">
          <p:sp>
            <p:nvSpPr>
              <p:cNvPr id="2" name="textruta 1">
                <a:extLst>
                  <a:ext uri="{FF2B5EF4-FFF2-40B4-BE49-F238E27FC236}">
                    <a16:creationId xmlns:a16="http://schemas.microsoft.com/office/drawing/2014/main" id="{36EF0D47-FE52-CCA2-7FF8-71F0F2155750}"/>
                  </a:ext>
                </a:extLst>
              </p:cNvPr>
              <p:cNvSpPr txBox="1"/>
              <p:nvPr/>
            </p:nvSpPr>
            <p:spPr>
              <a:xfrm>
                <a:off x="1655180" y="2280213"/>
                <a:ext cx="8530542" cy="2546430"/>
              </a:xfrm>
              <a:prstGeom prst="rect">
                <a:avLst/>
              </a:prstGeom>
              <a:noFill/>
            </p:spPr>
            <p:txBody>
              <a:bodyPr wrap="square" lIns="0" tIns="0" rIns="0" bIns="0" rtlCol="0">
                <a:noAutofit/>
              </a:bodyPr>
              <a:lstStyle/>
              <a:p>
                <a:pPr algn="l">
                  <a:lnSpc>
                    <a:spcPts val="3000"/>
                  </a:lnSpc>
                </a:pPr>
                <a:r>
                  <a:rPr lang="en-GB" sz="2400" dirty="0"/>
                  <a:t>Average fixation time of neutral allele is </a:t>
                </a:r>
                <a14:m>
                  <m:oMath xmlns:m="http://schemas.openxmlformats.org/officeDocument/2006/math">
                    <m:r>
                      <a:rPr lang="sv-SE" sz="2400" b="0" i="1" smtClean="0">
                        <a:latin typeface="Cambria Math" panose="02040503050406030204" pitchFamily="18" charset="0"/>
                      </a:rPr>
                      <m:t>4</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𝑁</m:t>
                        </m:r>
                      </m:e>
                      <m:sub>
                        <m:r>
                          <a:rPr lang="sv-SE" sz="2400" b="0" i="1" smtClean="0">
                            <a:latin typeface="Cambria Math" panose="02040503050406030204" pitchFamily="18" charset="0"/>
                          </a:rPr>
                          <m:t>𝑒</m:t>
                        </m:r>
                      </m:sub>
                    </m:sSub>
                  </m:oMath>
                </a14:m>
                <a:r>
                  <a:rPr lang="en-GB" sz="2400" dirty="0"/>
                  <a:t>, selected alleles fix faster than that</a:t>
                </a:r>
              </a:p>
              <a:p>
                <a:pPr algn="l">
                  <a:lnSpc>
                    <a:spcPts val="3000"/>
                  </a:lnSpc>
                </a:pPr>
                <a:endParaRPr lang="en-GB" sz="2400" dirty="0"/>
              </a:p>
              <a:p>
                <a:pPr>
                  <a:lnSpc>
                    <a:spcPts val="3000"/>
                  </a:lnSpc>
                </a:pPr>
                <a:r>
                  <a:rPr lang="sv-SE" sz="2400" dirty="0" err="1"/>
                  <a:t>Selection</a:t>
                </a:r>
                <a:r>
                  <a:rPr lang="sv-SE" sz="2400" dirty="0"/>
                  <a:t> </a:t>
                </a:r>
                <a:r>
                  <a:rPr lang="sv-SE" sz="2400" dirty="0" err="1"/>
                  <a:t>signature</a:t>
                </a:r>
                <a:r>
                  <a:rPr lang="sv-SE" sz="2400" dirty="0"/>
                  <a:t> </a:t>
                </a:r>
                <a:r>
                  <a:rPr lang="sv-SE" sz="2400" dirty="0" err="1"/>
                  <a:t>frequently</a:t>
                </a:r>
                <a:r>
                  <a:rPr lang="sv-SE" sz="2400" dirty="0"/>
                  <a:t> </a:t>
                </a:r>
                <a:r>
                  <a:rPr lang="sv-SE" sz="2400" dirty="0" err="1"/>
                  <a:t>erased</a:t>
                </a:r>
                <a:r>
                  <a:rPr lang="sv-SE" sz="2400" dirty="0"/>
                  <a:t> </a:t>
                </a:r>
                <a:r>
                  <a:rPr lang="sv-SE" sz="2400" dirty="0" err="1"/>
                  <a:t>much</a:t>
                </a:r>
                <a:r>
                  <a:rPr lang="sv-SE" sz="2400" dirty="0"/>
                  <a:t> </a:t>
                </a:r>
                <a:r>
                  <a:rPr lang="sv-SE" sz="2400" dirty="0" err="1"/>
                  <a:t>earlier</a:t>
                </a:r>
                <a:r>
                  <a:rPr lang="sv-SE" sz="2400" dirty="0"/>
                  <a:t> (</a:t>
                </a:r>
                <a14:m>
                  <m:oMath xmlns:m="http://schemas.openxmlformats.org/officeDocument/2006/math">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0.1</m:t>
                        </m:r>
                        <m:r>
                          <a:rPr lang="sv-SE" sz="2400" b="0" i="1" smtClean="0">
                            <a:latin typeface="Cambria Math" panose="02040503050406030204" pitchFamily="18" charset="0"/>
                          </a:rPr>
                          <m:t>𝑁</m:t>
                        </m:r>
                      </m:e>
                      <m:sub>
                        <m:r>
                          <a:rPr lang="sv-SE" sz="2400" b="0" i="1" smtClean="0">
                            <a:latin typeface="Cambria Math" panose="02040503050406030204" pitchFamily="18" charset="0"/>
                          </a:rPr>
                          <m:t>𝑒</m:t>
                        </m:r>
                      </m:sub>
                    </m:sSub>
                  </m:oMath>
                </a14:m>
                <a:r>
                  <a:rPr lang="en-GB" sz="2400" dirty="0"/>
                  <a:t>; </a:t>
                </a:r>
                <a:r>
                  <a:rPr lang="en-GB" sz="2400" dirty="0" err="1"/>
                  <a:t>Przeworski</a:t>
                </a:r>
                <a:r>
                  <a:rPr lang="en-GB" sz="2400" dirty="0"/>
                  <a:t> 2002)</a:t>
                </a:r>
              </a:p>
              <a:p>
                <a:pPr>
                  <a:lnSpc>
                    <a:spcPts val="3000"/>
                  </a:lnSpc>
                </a:pPr>
                <a:endParaRPr lang="en-GB" sz="2400" dirty="0"/>
              </a:p>
            </p:txBody>
          </p:sp>
        </mc:Choice>
        <mc:Fallback xmlns="">
          <p:sp>
            <p:nvSpPr>
              <p:cNvPr id="2" name="textruta 1">
                <a:extLst>
                  <a:ext uri="{FF2B5EF4-FFF2-40B4-BE49-F238E27FC236}">
                    <a16:creationId xmlns:a16="http://schemas.microsoft.com/office/drawing/2014/main" id="{36EF0D47-FE52-CCA2-7FF8-71F0F2155750}"/>
                  </a:ext>
                </a:extLst>
              </p:cNvPr>
              <p:cNvSpPr txBox="1">
                <a:spLocks noRot="1" noChangeAspect="1" noMove="1" noResize="1" noEditPoints="1" noAdjustHandles="1" noChangeArrowheads="1" noChangeShapeType="1" noTextEdit="1"/>
              </p:cNvSpPr>
              <p:nvPr/>
            </p:nvSpPr>
            <p:spPr>
              <a:xfrm>
                <a:off x="1655180" y="2280213"/>
                <a:ext cx="8530542" cy="2546430"/>
              </a:xfrm>
              <a:prstGeom prst="rect">
                <a:avLst/>
              </a:prstGeom>
              <a:blipFill>
                <a:blip r:embed="rId2"/>
                <a:stretch>
                  <a:fillRect l="-2229" t="-3960"/>
                </a:stretch>
              </a:blipFill>
            </p:spPr>
            <p:txBody>
              <a:bodyPr/>
              <a:lstStyle/>
              <a:p>
                <a:r>
                  <a:rPr lang="en-GB">
                    <a:noFill/>
                  </a:rPr>
                  <a:t> </a:t>
                </a:r>
              </a:p>
            </p:txBody>
          </p:sp>
        </mc:Fallback>
      </mc:AlternateContent>
    </p:spTree>
    <p:extLst>
      <p:ext uri="{BB962C8B-B14F-4D97-AF65-F5344CB8AC3E}">
        <p14:creationId xmlns:p14="http://schemas.microsoft.com/office/powerpoint/2010/main" val="331318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graphicFrame>
        <p:nvGraphicFramePr>
          <p:cNvPr id="5" name="Tabell 6">
            <a:extLst>
              <a:ext uri="{FF2B5EF4-FFF2-40B4-BE49-F238E27FC236}">
                <a16:creationId xmlns:a16="http://schemas.microsoft.com/office/drawing/2014/main" id="{B8BE5951-A83B-1936-44CB-4814788AEFC7}"/>
              </a:ext>
            </a:extLst>
          </p:cNvPr>
          <p:cNvGraphicFramePr>
            <a:graphicFrameLocks noGrp="1"/>
          </p:cNvGraphicFramePr>
          <p:nvPr>
            <p:extLst>
              <p:ext uri="{D42A27DB-BD31-4B8C-83A1-F6EECF244321}">
                <p14:modId xmlns:p14="http://schemas.microsoft.com/office/powerpoint/2010/main" val="3858112327"/>
              </p:ext>
            </p:extLst>
          </p:nvPr>
        </p:nvGraphicFramePr>
        <p:xfrm>
          <a:off x="1655180" y="1576192"/>
          <a:ext cx="8127999" cy="20726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929934479"/>
                    </a:ext>
                  </a:extLst>
                </a:gridCol>
                <a:gridCol w="2709333">
                  <a:extLst>
                    <a:ext uri="{9D8B030D-6E8A-4147-A177-3AD203B41FA5}">
                      <a16:colId xmlns:a16="http://schemas.microsoft.com/office/drawing/2014/main" val="4256964532"/>
                    </a:ext>
                  </a:extLst>
                </a:gridCol>
                <a:gridCol w="2709333">
                  <a:extLst>
                    <a:ext uri="{9D8B030D-6E8A-4147-A177-3AD203B41FA5}">
                      <a16:colId xmlns:a16="http://schemas.microsoft.com/office/drawing/2014/main" val="1554707998"/>
                    </a:ext>
                  </a:extLst>
                </a:gridCol>
              </a:tblGrid>
              <a:tr h="370840">
                <a:tc>
                  <a:txBody>
                    <a:bodyPr/>
                    <a:lstStyle/>
                    <a:p>
                      <a:r>
                        <a:rPr lang="en-GB" sz="2800" b="0" dirty="0"/>
                        <a:t>N</a:t>
                      </a:r>
                      <a:r>
                        <a:rPr lang="en-GB" sz="2800" b="0" baseline="-25000" dirty="0"/>
                        <a:t>e</a:t>
                      </a:r>
                    </a:p>
                  </a:txBody>
                  <a:tcPr/>
                </a:tc>
                <a:tc>
                  <a:txBody>
                    <a:bodyPr/>
                    <a:lstStyle/>
                    <a:p>
                      <a:r>
                        <a:rPr lang="en-GB" sz="2800" b="0" dirty="0"/>
                        <a:t>4N</a:t>
                      </a:r>
                      <a:r>
                        <a:rPr lang="en-GB" sz="2800" b="0" baseline="-25000" dirty="0"/>
                        <a:t>e</a:t>
                      </a:r>
                    </a:p>
                  </a:txBody>
                  <a:tcPr/>
                </a:tc>
                <a:tc>
                  <a:txBody>
                    <a:bodyPr/>
                    <a:lstStyle/>
                    <a:p>
                      <a:r>
                        <a:rPr lang="en-GB" sz="2800" b="0" dirty="0"/>
                        <a:t>0.1N</a:t>
                      </a:r>
                      <a:r>
                        <a:rPr lang="en-GB" sz="2800" b="0" baseline="-25000" dirty="0"/>
                        <a:t>e</a:t>
                      </a:r>
                    </a:p>
                  </a:txBody>
                  <a:tcPr/>
                </a:tc>
                <a:extLst>
                  <a:ext uri="{0D108BD9-81ED-4DB2-BD59-A6C34878D82A}">
                    <a16:rowId xmlns:a16="http://schemas.microsoft.com/office/drawing/2014/main" val="2943801443"/>
                  </a:ext>
                </a:extLst>
              </a:tr>
              <a:tr h="370840">
                <a:tc>
                  <a:txBody>
                    <a:bodyPr/>
                    <a:lstStyle/>
                    <a:p>
                      <a:r>
                        <a:rPr lang="en-GB" sz="2800" dirty="0"/>
                        <a:t>100</a:t>
                      </a:r>
                    </a:p>
                  </a:txBody>
                  <a:tcPr/>
                </a:tc>
                <a:tc>
                  <a:txBody>
                    <a:bodyPr/>
                    <a:lstStyle/>
                    <a:p>
                      <a:r>
                        <a:rPr lang="en-GB" sz="2800" dirty="0"/>
                        <a:t>400</a:t>
                      </a:r>
                    </a:p>
                  </a:txBody>
                  <a:tcPr/>
                </a:tc>
                <a:tc>
                  <a:txBody>
                    <a:bodyPr/>
                    <a:lstStyle/>
                    <a:p>
                      <a:r>
                        <a:rPr lang="en-GB" sz="2800" dirty="0"/>
                        <a:t>10</a:t>
                      </a:r>
                    </a:p>
                  </a:txBody>
                  <a:tcPr/>
                </a:tc>
                <a:extLst>
                  <a:ext uri="{0D108BD9-81ED-4DB2-BD59-A6C34878D82A}">
                    <a16:rowId xmlns:a16="http://schemas.microsoft.com/office/drawing/2014/main" val="2259512351"/>
                  </a:ext>
                </a:extLst>
              </a:tr>
              <a:tr h="370840">
                <a:tc>
                  <a:txBody>
                    <a:bodyPr/>
                    <a:lstStyle/>
                    <a:p>
                      <a:r>
                        <a:rPr lang="en-GB" sz="2800" dirty="0"/>
                        <a:t>500</a:t>
                      </a:r>
                    </a:p>
                  </a:txBody>
                  <a:tcPr/>
                </a:tc>
                <a:tc>
                  <a:txBody>
                    <a:bodyPr/>
                    <a:lstStyle/>
                    <a:p>
                      <a:r>
                        <a:rPr lang="en-GB" sz="2800" dirty="0"/>
                        <a:t>2000</a:t>
                      </a:r>
                    </a:p>
                  </a:txBody>
                  <a:tcPr/>
                </a:tc>
                <a:tc>
                  <a:txBody>
                    <a:bodyPr/>
                    <a:lstStyle/>
                    <a:p>
                      <a:r>
                        <a:rPr lang="en-GB" sz="2800" dirty="0"/>
                        <a:t>50</a:t>
                      </a:r>
                    </a:p>
                  </a:txBody>
                  <a:tcPr/>
                </a:tc>
                <a:extLst>
                  <a:ext uri="{0D108BD9-81ED-4DB2-BD59-A6C34878D82A}">
                    <a16:rowId xmlns:a16="http://schemas.microsoft.com/office/drawing/2014/main" val="1733922001"/>
                  </a:ext>
                </a:extLst>
              </a:tr>
              <a:tr h="370840">
                <a:tc>
                  <a:txBody>
                    <a:bodyPr/>
                    <a:lstStyle/>
                    <a:p>
                      <a:r>
                        <a:rPr lang="en-GB" sz="2800" dirty="0"/>
                        <a:t>10,000</a:t>
                      </a:r>
                    </a:p>
                  </a:txBody>
                  <a:tcPr/>
                </a:tc>
                <a:tc>
                  <a:txBody>
                    <a:bodyPr/>
                    <a:lstStyle/>
                    <a:p>
                      <a:r>
                        <a:rPr lang="en-GB" sz="2800" dirty="0"/>
                        <a:t>40,000</a:t>
                      </a:r>
                    </a:p>
                  </a:txBody>
                  <a:tcPr/>
                </a:tc>
                <a:tc>
                  <a:txBody>
                    <a:bodyPr/>
                    <a:lstStyle/>
                    <a:p>
                      <a:r>
                        <a:rPr lang="en-GB" sz="2800" dirty="0"/>
                        <a:t>1000</a:t>
                      </a:r>
                    </a:p>
                  </a:txBody>
                  <a:tcPr/>
                </a:tc>
                <a:extLst>
                  <a:ext uri="{0D108BD9-81ED-4DB2-BD59-A6C34878D82A}">
                    <a16:rowId xmlns:a16="http://schemas.microsoft.com/office/drawing/2014/main" val="1853497917"/>
                  </a:ext>
                </a:extLst>
              </a:tr>
            </a:tbl>
          </a:graphicData>
        </a:graphic>
      </p:graphicFrame>
      <p:sp>
        <p:nvSpPr>
          <p:cNvPr id="17" name="textruta 16">
            <a:extLst>
              <a:ext uri="{FF2B5EF4-FFF2-40B4-BE49-F238E27FC236}">
                <a16:creationId xmlns:a16="http://schemas.microsoft.com/office/drawing/2014/main" id="{72465C05-AD45-F288-B1B5-1CD9429903D4}"/>
              </a:ext>
            </a:extLst>
          </p:cNvPr>
          <p:cNvSpPr txBox="1"/>
          <p:nvPr/>
        </p:nvSpPr>
        <p:spPr>
          <a:xfrm>
            <a:off x="1655180" y="4699321"/>
            <a:ext cx="8530542" cy="868101"/>
          </a:xfrm>
          <a:prstGeom prst="rect">
            <a:avLst/>
          </a:prstGeom>
          <a:noFill/>
        </p:spPr>
        <p:txBody>
          <a:bodyPr wrap="square" lIns="0" tIns="0" rIns="0" bIns="0" rtlCol="0">
            <a:noAutofit/>
          </a:bodyPr>
          <a:lstStyle/>
          <a:p>
            <a:pPr>
              <a:lnSpc>
                <a:spcPts val="3000"/>
              </a:lnSpc>
            </a:pPr>
            <a:r>
              <a:rPr lang="en-GB" sz="2400" dirty="0"/>
              <a:t>Example: </a:t>
            </a:r>
            <a:r>
              <a:rPr lang="en-GB" sz="2400" i="1" dirty="0"/>
              <a:t>TSHR</a:t>
            </a:r>
            <a:r>
              <a:rPr lang="en-GB" sz="2400" dirty="0"/>
              <a:t> selected last 500-1000 years, not early in domestication (</a:t>
            </a:r>
            <a:r>
              <a:rPr lang="en-GB" sz="2400" dirty="0" err="1"/>
              <a:t>Girdland</a:t>
            </a:r>
            <a:r>
              <a:rPr lang="en-GB" sz="2400" dirty="0"/>
              <a:t> </a:t>
            </a:r>
            <a:r>
              <a:rPr lang="en-GB" sz="2400" dirty="0" err="1"/>
              <a:t>Flink</a:t>
            </a:r>
            <a:r>
              <a:rPr lang="en-GB" sz="2400" dirty="0"/>
              <a:t> et al. 2014; </a:t>
            </a:r>
            <a:r>
              <a:rPr lang="en-GB" sz="2400" dirty="0" err="1"/>
              <a:t>Loog</a:t>
            </a:r>
            <a:r>
              <a:rPr lang="en-GB" sz="2400" dirty="0"/>
              <a:t> et al. 2017)</a:t>
            </a:r>
          </a:p>
        </p:txBody>
      </p:sp>
    </p:spTree>
    <p:extLst>
      <p:ext uri="{BB962C8B-B14F-4D97-AF65-F5344CB8AC3E}">
        <p14:creationId xmlns:p14="http://schemas.microsoft.com/office/powerpoint/2010/main" val="313573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43605" y="766659"/>
            <a:ext cx="8530542" cy="868100"/>
          </a:xfrm>
          <a:prstGeom prst="rect">
            <a:avLst/>
          </a:prstGeom>
          <a:noFill/>
        </p:spPr>
        <p:txBody>
          <a:bodyPr wrap="square" lIns="0" tIns="0" rIns="0" bIns="0" rtlCol="0">
            <a:noAutofit/>
          </a:bodyPr>
          <a:lstStyle/>
          <a:p>
            <a:pPr algn="l">
              <a:lnSpc>
                <a:spcPts val="3000"/>
              </a:lnSpc>
            </a:pPr>
            <a:r>
              <a:rPr lang="en-GB" sz="2400" dirty="0"/>
              <a:t>Adaptation by small shifts of small-effect alleles or large shifts of large-effect alleles (e.g., model by Jain &amp; Stephan 2017)</a:t>
            </a:r>
          </a:p>
          <a:p>
            <a:pPr>
              <a:lnSpc>
                <a:spcPts val="3000"/>
              </a:lnSpc>
            </a:pPr>
            <a:endParaRPr lang="en-GB" sz="2400" dirty="0"/>
          </a:p>
        </p:txBody>
      </p:sp>
      <p:pic>
        <p:nvPicPr>
          <p:cNvPr id="5" name="Bildobjekt 4">
            <a:extLst>
              <a:ext uri="{FF2B5EF4-FFF2-40B4-BE49-F238E27FC236}">
                <a16:creationId xmlns:a16="http://schemas.microsoft.com/office/drawing/2014/main" id="{E9E6610C-1330-D6FC-923F-7101EA5F5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3605" y="1784267"/>
            <a:ext cx="4024131" cy="4024131"/>
          </a:xfrm>
          <a:prstGeom prst="rect">
            <a:avLst/>
          </a:prstGeom>
        </p:spPr>
      </p:pic>
      <p:pic>
        <p:nvPicPr>
          <p:cNvPr id="7" name="Bildobjekt 6">
            <a:extLst>
              <a:ext uri="{FF2B5EF4-FFF2-40B4-BE49-F238E27FC236}">
                <a16:creationId xmlns:a16="http://schemas.microsoft.com/office/drawing/2014/main" id="{6A123797-C071-F354-BA09-8FB5A19ED0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1829" y="1748576"/>
            <a:ext cx="4124445" cy="4124445"/>
          </a:xfrm>
          <a:prstGeom prst="rect">
            <a:avLst/>
          </a:prstGeom>
        </p:spPr>
      </p:pic>
      <p:sp>
        <p:nvSpPr>
          <p:cNvPr id="8" name="textruta 7">
            <a:extLst>
              <a:ext uri="{FF2B5EF4-FFF2-40B4-BE49-F238E27FC236}">
                <a16:creationId xmlns:a16="http://schemas.microsoft.com/office/drawing/2014/main" id="{A1029F83-A9CE-6BF2-3ACE-01ADEB057847}"/>
              </a:ext>
            </a:extLst>
          </p:cNvPr>
          <p:cNvSpPr txBox="1"/>
          <p:nvPr/>
        </p:nvSpPr>
        <p:spPr>
          <a:xfrm>
            <a:off x="1830728" y="5986839"/>
            <a:ext cx="8530542" cy="405113"/>
          </a:xfrm>
          <a:prstGeom prst="rect">
            <a:avLst/>
          </a:prstGeom>
          <a:noFill/>
        </p:spPr>
        <p:txBody>
          <a:bodyPr wrap="square" lIns="0" tIns="0" rIns="0" bIns="0" rtlCol="0">
            <a:noAutofit/>
          </a:bodyPr>
          <a:lstStyle/>
          <a:p>
            <a:pPr>
              <a:lnSpc>
                <a:spcPts val="3000"/>
              </a:lnSpc>
            </a:pPr>
            <a:r>
              <a:rPr lang="en-GB" sz="2400" dirty="0"/>
              <a:t>Example: major loci, pigmentation loci etc.</a:t>
            </a:r>
          </a:p>
          <a:p>
            <a:pPr>
              <a:lnSpc>
                <a:spcPts val="3000"/>
              </a:lnSpc>
            </a:pPr>
            <a:endParaRPr lang="en-GB" sz="2400" dirty="0"/>
          </a:p>
        </p:txBody>
      </p:sp>
    </p:spTree>
    <p:extLst>
      <p:ext uri="{BB962C8B-B14F-4D97-AF65-F5344CB8AC3E}">
        <p14:creationId xmlns:p14="http://schemas.microsoft.com/office/powerpoint/2010/main" val="298117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4" name="Rektangel 3">
            <a:extLst>
              <a:ext uri="{FF2B5EF4-FFF2-40B4-BE49-F238E27FC236}">
                <a16:creationId xmlns:a16="http://schemas.microsoft.com/office/drawing/2014/main" id="{58B47430-B77E-7B3C-096A-804F673F40F9}"/>
              </a:ext>
            </a:extLst>
          </p:cNvPr>
          <p:cNvSpPr/>
          <p:nvPr/>
        </p:nvSpPr>
        <p:spPr>
          <a:xfrm>
            <a:off x="763917" y="949121"/>
            <a:ext cx="3171475" cy="5034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Mutation</a:t>
            </a:r>
          </a:p>
          <a:p>
            <a:pPr algn="ctr"/>
            <a:endParaRPr lang="en-GB" sz="2400" dirty="0"/>
          </a:p>
          <a:p>
            <a:pPr algn="ctr"/>
            <a:r>
              <a:rPr lang="en-GB" sz="2400" dirty="0"/>
              <a:t>Signature of selection or mutation </a:t>
            </a:r>
            <a:r>
              <a:rPr lang="en-GB" sz="2400" dirty="0" err="1"/>
              <a:t>coldspot</a:t>
            </a:r>
            <a:r>
              <a:rPr lang="en-GB" sz="2400" dirty="0"/>
              <a:t>?</a:t>
            </a:r>
          </a:p>
        </p:txBody>
      </p:sp>
      <p:sp>
        <p:nvSpPr>
          <p:cNvPr id="7" name="Rektangel 6">
            <a:extLst>
              <a:ext uri="{FF2B5EF4-FFF2-40B4-BE49-F238E27FC236}">
                <a16:creationId xmlns:a16="http://schemas.microsoft.com/office/drawing/2014/main" id="{DB853144-D89F-F1FF-5111-72DA5276B20C}"/>
              </a:ext>
            </a:extLst>
          </p:cNvPr>
          <p:cNvSpPr/>
          <p:nvPr/>
        </p:nvSpPr>
        <p:spPr>
          <a:xfrm>
            <a:off x="4377147" y="949121"/>
            <a:ext cx="3171475" cy="5034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Recombination</a:t>
            </a:r>
          </a:p>
          <a:p>
            <a:pPr algn="ctr"/>
            <a:endParaRPr lang="en-GB" sz="2400" dirty="0"/>
          </a:p>
          <a:p>
            <a:pPr algn="ctr"/>
            <a:r>
              <a:rPr lang="en-GB" sz="2400" dirty="0"/>
              <a:t>Reduces linkage disequilibrium and selective interference</a:t>
            </a:r>
          </a:p>
        </p:txBody>
      </p:sp>
      <p:sp>
        <p:nvSpPr>
          <p:cNvPr id="8" name="Rektangel 7">
            <a:extLst>
              <a:ext uri="{FF2B5EF4-FFF2-40B4-BE49-F238E27FC236}">
                <a16:creationId xmlns:a16="http://schemas.microsoft.com/office/drawing/2014/main" id="{80917866-F5AB-324C-0D5E-8DE8CF897719}"/>
              </a:ext>
            </a:extLst>
          </p:cNvPr>
          <p:cNvSpPr/>
          <p:nvPr/>
        </p:nvSpPr>
        <p:spPr>
          <a:xfrm>
            <a:off x="7990378" y="949121"/>
            <a:ext cx="3171475" cy="5034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Population history</a:t>
            </a:r>
          </a:p>
          <a:p>
            <a:pPr algn="ctr"/>
            <a:endParaRPr lang="en-GB" sz="2400" dirty="0"/>
          </a:p>
          <a:p>
            <a:pPr algn="ctr"/>
            <a:r>
              <a:rPr lang="en-GB" sz="2400" dirty="0"/>
              <a:t>Bottlenecks reduce diversity, erase historical record</a:t>
            </a:r>
          </a:p>
        </p:txBody>
      </p:sp>
      <p:pic>
        <p:nvPicPr>
          <p:cNvPr id="5" name="Bild 4" descr="Bock">
            <a:extLst>
              <a:ext uri="{FF2B5EF4-FFF2-40B4-BE49-F238E27FC236}">
                <a16:creationId xmlns:a16="http://schemas.microsoft.com/office/drawing/2014/main" id="{1A487163-6500-27A5-AEF0-D72EED7882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05684" y="4715589"/>
            <a:ext cx="914400" cy="914400"/>
          </a:xfrm>
          <a:prstGeom prst="rect">
            <a:avLst/>
          </a:prstGeom>
        </p:spPr>
      </p:pic>
      <p:sp>
        <p:nvSpPr>
          <p:cNvPr id="6" name="textruta 5">
            <a:extLst>
              <a:ext uri="{FF2B5EF4-FFF2-40B4-BE49-F238E27FC236}">
                <a16:creationId xmlns:a16="http://schemas.microsoft.com/office/drawing/2014/main" id="{BD3B84BE-33FA-8880-6BF1-0EFB6DC922E7}"/>
              </a:ext>
            </a:extLst>
          </p:cNvPr>
          <p:cNvSpPr txBox="1"/>
          <p:nvPr/>
        </p:nvSpPr>
        <p:spPr>
          <a:xfrm>
            <a:off x="2118168" y="5172789"/>
            <a:ext cx="914400" cy="914400"/>
          </a:xfrm>
          <a:prstGeom prst="rect">
            <a:avLst/>
          </a:prstGeom>
          <a:noFill/>
        </p:spPr>
        <p:txBody>
          <a:bodyPr wrap="none" lIns="0" tIns="0" rIns="0" bIns="0" rtlCol="0">
            <a:noAutofit/>
          </a:bodyPr>
          <a:lstStyle/>
          <a:p>
            <a:pPr algn="l">
              <a:lnSpc>
                <a:spcPts val="3000"/>
              </a:lnSpc>
            </a:pPr>
            <a:r>
              <a:rPr lang="en-GB" sz="5400" b="1" dirty="0">
                <a:solidFill>
                  <a:schemeClr val="accent5"/>
                </a:solidFill>
              </a:rPr>
              <a:t>?</a:t>
            </a:r>
          </a:p>
        </p:txBody>
      </p:sp>
      <p:sp>
        <p:nvSpPr>
          <p:cNvPr id="9" name="textruta 8">
            <a:extLst>
              <a:ext uri="{FF2B5EF4-FFF2-40B4-BE49-F238E27FC236}">
                <a16:creationId xmlns:a16="http://schemas.microsoft.com/office/drawing/2014/main" id="{9AD2F2B4-82BE-3CEA-D118-D20B09D04D41}"/>
              </a:ext>
            </a:extLst>
          </p:cNvPr>
          <p:cNvSpPr txBox="1"/>
          <p:nvPr/>
        </p:nvSpPr>
        <p:spPr>
          <a:xfrm>
            <a:off x="10247453" y="6400800"/>
            <a:ext cx="914400" cy="914400"/>
          </a:xfrm>
          <a:prstGeom prst="rect">
            <a:avLst/>
          </a:prstGeom>
          <a:noFill/>
        </p:spPr>
        <p:txBody>
          <a:bodyPr wrap="none" lIns="0" tIns="0" rIns="0" bIns="0" rtlCol="0">
            <a:noAutofit/>
          </a:bodyPr>
          <a:lstStyle/>
          <a:p>
            <a:pPr algn="l">
              <a:lnSpc>
                <a:spcPts val="3000"/>
              </a:lnSpc>
            </a:pPr>
            <a:r>
              <a:rPr lang="en-GB" dirty="0"/>
              <a:t>(Johri et al. 2022)</a:t>
            </a:r>
          </a:p>
        </p:txBody>
      </p:sp>
    </p:spTree>
    <p:extLst>
      <p:ext uri="{BB962C8B-B14F-4D97-AF65-F5344CB8AC3E}">
        <p14:creationId xmlns:p14="http://schemas.microsoft.com/office/powerpoint/2010/main" val="40168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Methods concerns:</a:t>
            </a:r>
          </a:p>
          <a:p>
            <a:pPr algn="l">
              <a:lnSpc>
                <a:spcPts val="3000"/>
              </a:lnSpc>
            </a:pPr>
            <a:endParaRPr lang="en-GB" sz="2400" dirty="0"/>
          </a:p>
          <a:p>
            <a:pPr marL="457200" indent="-457200" algn="l">
              <a:lnSpc>
                <a:spcPts val="3000"/>
              </a:lnSpc>
              <a:buAutoNum type="arabicPeriod"/>
            </a:pPr>
            <a:r>
              <a:rPr lang="en-GB" sz="2400" dirty="0"/>
              <a:t>Researcher degrees of freedom</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Hard to check design properties</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Hard to interpret</a:t>
            </a:r>
          </a:p>
        </p:txBody>
      </p:sp>
    </p:spTree>
    <p:extLst>
      <p:ext uri="{BB962C8B-B14F-4D97-AF65-F5344CB8AC3E}">
        <p14:creationId xmlns:p14="http://schemas.microsoft.com/office/powerpoint/2010/main" val="348216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DCB9D763-707D-2424-477F-7E3CA50CDE55}"/>
              </a:ext>
            </a:extLst>
          </p:cNvPr>
          <p:cNvSpPr txBox="1"/>
          <p:nvPr/>
        </p:nvSpPr>
        <p:spPr>
          <a:xfrm>
            <a:off x="2129742" y="2050650"/>
            <a:ext cx="914400" cy="914400"/>
          </a:xfrm>
          <a:prstGeom prst="rect">
            <a:avLst/>
          </a:prstGeom>
          <a:noFill/>
        </p:spPr>
        <p:txBody>
          <a:bodyPr wrap="none" lIns="0" tIns="0" rIns="0" bIns="0" rtlCol="0">
            <a:noAutofit/>
          </a:bodyPr>
          <a:lstStyle/>
          <a:p>
            <a:pPr algn="l">
              <a:lnSpc>
                <a:spcPts val="3000"/>
              </a:lnSpc>
            </a:pPr>
            <a:r>
              <a:rPr lang="en-GB" sz="2800" dirty="0" err="1"/>
              <a:t>F</a:t>
            </a:r>
            <a:r>
              <a:rPr lang="en-GB" sz="2800" baseline="-25000" dirty="0" err="1"/>
              <a:t>st</a:t>
            </a:r>
            <a:endParaRPr lang="en-GB" sz="2800" baseline="-25000" dirty="0"/>
          </a:p>
        </p:txBody>
      </p:sp>
      <p:sp>
        <p:nvSpPr>
          <p:cNvPr id="4" name="textruta 3">
            <a:extLst>
              <a:ext uri="{FF2B5EF4-FFF2-40B4-BE49-F238E27FC236}">
                <a16:creationId xmlns:a16="http://schemas.microsoft.com/office/drawing/2014/main" id="{EE5C6A4B-F6F2-4B66-4862-17F6E88186B8}"/>
              </a:ext>
            </a:extLst>
          </p:cNvPr>
          <p:cNvSpPr txBox="1"/>
          <p:nvPr/>
        </p:nvSpPr>
        <p:spPr>
          <a:xfrm>
            <a:off x="4207397" y="2785642"/>
            <a:ext cx="914400" cy="914400"/>
          </a:xfrm>
          <a:prstGeom prst="rect">
            <a:avLst/>
          </a:prstGeom>
          <a:noFill/>
        </p:spPr>
        <p:txBody>
          <a:bodyPr wrap="none" lIns="0" tIns="0" rIns="0" bIns="0" rtlCol="0">
            <a:noAutofit/>
          </a:bodyPr>
          <a:lstStyle/>
          <a:p>
            <a:pPr algn="l">
              <a:lnSpc>
                <a:spcPts val="3000"/>
              </a:lnSpc>
            </a:pPr>
            <a:r>
              <a:rPr lang="en-GB" sz="2800" dirty="0"/>
              <a:t>H</a:t>
            </a:r>
            <a:r>
              <a:rPr lang="en-GB" sz="2800" baseline="-25000" dirty="0"/>
              <a:t>p</a:t>
            </a:r>
          </a:p>
        </p:txBody>
      </p:sp>
      <p:sp>
        <p:nvSpPr>
          <p:cNvPr id="5" name="textruta 4">
            <a:extLst>
              <a:ext uri="{FF2B5EF4-FFF2-40B4-BE49-F238E27FC236}">
                <a16:creationId xmlns:a16="http://schemas.microsoft.com/office/drawing/2014/main" id="{161ACD71-B85E-8929-289A-C58D030FE85A}"/>
              </a:ext>
            </a:extLst>
          </p:cNvPr>
          <p:cNvSpPr txBox="1"/>
          <p:nvPr/>
        </p:nvSpPr>
        <p:spPr>
          <a:xfrm>
            <a:off x="5463251" y="2554149"/>
            <a:ext cx="914400" cy="914400"/>
          </a:xfrm>
          <a:prstGeom prst="rect">
            <a:avLst/>
          </a:prstGeom>
          <a:noFill/>
        </p:spPr>
        <p:txBody>
          <a:bodyPr wrap="none" lIns="0" tIns="0" rIns="0" bIns="0" rtlCol="0">
            <a:noAutofit/>
          </a:bodyPr>
          <a:lstStyle/>
          <a:p>
            <a:pPr algn="l">
              <a:lnSpc>
                <a:spcPts val="3000"/>
              </a:lnSpc>
            </a:pPr>
            <a:r>
              <a:rPr lang="en-GB" sz="2800" dirty="0" err="1"/>
              <a:t>hapFLK</a:t>
            </a:r>
            <a:endParaRPr lang="en-GB" sz="2800" dirty="0"/>
          </a:p>
        </p:txBody>
      </p:sp>
      <p:sp>
        <p:nvSpPr>
          <p:cNvPr id="6" name="textruta 5">
            <a:extLst>
              <a:ext uri="{FF2B5EF4-FFF2-40B4-BE49-F238E27FC236}">
                <a16:creationId xmlns:a16="http://schemas.microsoft.com/office/drawing/2014/main" id="{BDACA14B-63A7-2155-CCA1-4F7034D9956E}"/>
              </a:ext>
            </a:extLst>
          </p:cNvPr>
          <p:cNvSpPr txBox="1"/>
          <p:nvPr/>
        </p:nvSpPr>
        <p:spPr>
          <a:xfrm>
            <a:off x="1160362" y="4531487"/>
            <a:ext cx="914400" cy="914400"/>
          </a:xfrm>
          <a:prstGeom prst="rect">
            <a:avLst/>
          </a:prstGeom>
          <a:noFill/>
        </p:spPr>
        <p:txBody>
          <a:bodyPr wrap="none" lIns="0" tIns="0" rIns="0" bIns="0" rtlCol="0">
            <a:noAutofit/>
          </a:bodyPr>
          <a:lstStyle/>
          <a:p>
            <a:pPr algn="l">
              <a:lnSpc>
                <a:spcPts val="3000"/>
              </a:lnSpc>
            </a:pPr>
            <a:r>
              <a:rPr lang="en-GB" sz="2800" dirty="0"/>
              <a:t>Hidden Markov Models</a:t>
            </a:r>
          </a:p>
        </p:txBody>
      </p:sp>
      <p:sp>
        <p:nvSpPr>
          <p:cNvPr id="7" name="textruta 6">
            <a:extLst>
              <a:ext uri="{FF2B5EF4-FFF2-40B4-BE49-F238E27FC236}">
                <a16:creationId xmlns:a16="http://schemas.microsoft.com/office/drawing/2014/main" id="{B2785F76-8637-C0E8-3A4B-663DC12D2229}"/>
              </a:ext>
            </a:extLst>
          </p:cNvPr>
          <p:cNvSpPr txBox="1"/>
          <p:nvPr/>
        </p:nvSpPr>
        <p:spPr>
          <a:xfrm>
            <a:off x="4595149" y="3688466"/>
            <a:ext cx="914400" cy="914400"/>
          </a:xfrm>
          <a:prstGeom prst="rect">
            <a:avLst/>
          </a:prstGeom>
          <a:noFill/>
        </p:spPr>
        <p:txBody>
          <a:bodyPr wrap="none" lIns="0" tIns="0" rIns="0" bIns="0" rtlCol="0">
            <a:noAutofit/>
          </a:bodyPr>
          <a:lstStyle/>
          <a:p>
            <a:pPr algn="l">
              <a:lnSpc>
                <a:spcPts val="3000"/>
              </a:lnSpc>
            </a:pPr>
            <a:r>
              <a:rPr lang="en-GB" sz="2800" dirty="0"/>
              <a:t>EHH</a:t>
            </a:r>
          </a:p>
        </p:txBody>
      </p:sp>
      <p:sp>
        <p:nvSpPr>
          <p:cNvPr id="8" name="textruta 7">
            <a:extLst>
              <a:ext uri="{FF2B5EF4-FFF2-40B4-BE49-F238E27FC236}">
                <a16:creationId xmlns:a16="http://schemas.microsoft.com/office/drawing/2014/main" id="{4DB2470D-AEC9-916E-410F-EECA55AF52EF}"/>
              </a:ext>
            </a:extLst>
          </p:cNvPr>
          <p:cNvSpPr txBox="1"/>
          <p:nvPr/>
        </p:nvSpPr>
        <p:spPr>
          <a:xfrm>
            <a:off x="1811438" y="3098158"/>
            <a:ext cx="914400" cy="914400"/>
          </a:xfrm>
          <a:prstGeom prst="rect">
            <a:avLst/>
          </a:prstGeom>
          <a:noFill/>
        </p:spPr>
        <p:txBody>
          <a:bodyPr wrap="none" lIns="0" tIns="0" rIns="0" bIns="0" rtlCol="0">
            <a:noAutofit/>
          </a:bodyPr>
          <a:lstStyle/>
          <a:p>
            <a:pPr algn="l">
              <a:lnSpc>
                <a:spcPts val="3000"/>
              </a:lnSpc>
            </a:pPr>
            <a:r>
              <a:rPr lang="en-GB" sz="2800" dirty="0"/>
              <a:t>XP-EHH</a:t>
            </a:r>
          </a:p>
        </p:txBody>
      </p:sp>
      <p:sp>
        <p:nvSpPr>
          <p:cNvPr id="9" name="textruta 8">
            <a:extLst>
              <a:ext uri="{FF2B5EF4-FFF2-40B4-BE49-F238E27FC236}">
                <a16:creationId xmlns:a16="http://schemas.microsoft.com/office/drawing/2014/main" id="{B6C1959B-FA42-C26F-13FB-5FAFCCEBD332}"/>
              </a:ext>
            </a:extLst>
          </p:cNvPr>
          <p:cNvSpPr txBox="1"/>
          <p:nvPr/>
        </p:nvSpPr>
        <p:spPr>
          <a:xfrm>
            <a:off x="6096000" y="3913224"/>
            <a:ext cx="914400" cy="914400"/>
          </a:xfrm>
          <a:prstGeom prst="rect">
            <a:avLst/>
          </a:prstGeom>
          <a:noFill/>
        </p:spPr>
        <p:txBody>
          <a:bodyPr wrap="none" lIns="0" tIns="0" rIns="0" bIns="0" rtlCol="0">
            <a:noAutofit/>
          </a:bodyPr>
          <a:lstStyle/>
          <a:p>
            <a:pPr algn="l">
              <a:lnSpc>
                <a:spcPts val="3000"/>
              </a:lnSpc>
            </a:pPr>
            <a:r>
              <a:rPr lang="en-GB" sz="2800" dirty="0" err="1"/>
              <a:t>iHS</a:t>
            </a:r>
            <a:endParaRPr lang="en-GB" sz="2800" dirty="0"/>
          </a:p>
        </p:txBody>
      </p:sp>
      <p:sp>
        <p:nvSpPr>
          <p:cNvPr id="10" name="textruta 9">
            <a:extLst>
              <a:ext uri="{FF2B5EF4-FFF2-40B4-BE49-F238E27FC236}">
                <a16:creationId xmlns:a16="http://schemas.microsoft.com/office/drawing/2014/main" id="{8CB72D6E-5B4E-56AC-9347-712159D61AA4}"/>
              </a:ext>
            </a:extLst>
          </p:cNvPr>
          <p:cNvSpPr txBox="1"/>
          <p:nvPr/>
        </p:nvSpPr>
        <p:spPr>
          <a:xfrm>
            <a:off x="4334719" y="1463236"/>
            <a:ext cx="914400" cy="914400"/>
          </a:xfrm>
          <a:prstGeom prst="rect">
            <a:avLst/>
          </a:prstGeom>
          <a:noFill/>
        </p:spPr>
        <p:txBody>
          <a:bodyPr wrap="none" lIns="0" tIns="0" rIns="0" bIns="0" rtlCol="0">
            <a:noAutofit/>
          </a:bodyPr>
          <a:lstStyle/>
          <a:p>
            <a:pPr algn="l">
              <a:lnSpc>
                <a:spcPts val="3000"/>
              </a:lnSpc>
            </a:pPr>
            <a:r>
              <a:rPr lang="en-GB" sz="2800" dirty="0"/>
              <a:t>SDS</a:t>
            </a:r>
          </a:p>
        </p:txBody>
      </p:sp>
      <p:sp>
        <p:nvSpPr>
          <p:cNvPr id="11" name="textruta 10">
            <a:extLst>
              <a:ext uri="{FF2B5EF4-FFF2-40B4-BE49-F238E27FC236}">
                <a16:creationId xmlns:a16="http://schemas.microsoft.com/office/drawing/2014/main" id="{1BA76D50-C133-AB31-2EE6-E15DE6A8572D}"/>
              </a:ext>
            </a:extLst>
          </p:cNvPr>
          <p:cNvSpPr txBox="1"/>
          <p:nvPr/>
        </p:nvSpPr>
        <p:spPr>
          <a:xfrm>
            <a:off x="3420319" y="1871242"/>
            <a:ext cx="914400" cy="914400"/>
          </a:xfrm>
          <a:prstGeom prst="rect">
            <a:avLst/>
          </a:prstGeom>
          <a:noFill/>
        </p:spPr>
        <p:txBody>
          <a:bodyPr wrap="none" lIns="0" tIns="0" rIns="0" bIns="0" rtlCol="0">
            <a:noAutofit/>
          </a:bodyPr>
          <a:lstStyle/>
          <a:p>
            <a:pPr algn="l">
              <a:lnSpc>
                <a:spcPts val="3000"/>
              </a:lnSpc>
            </a:pPr>
            <a:r>
              <a:rPr lang="en-GB" sz="2800" dirty="0"/>
              <a:t>D</a:t>
            </a:r>
          </a:p>
        </p:txBody>
      </p:sp>
      <mc:AlternateContent xmlns:mc="http://schemas.openxmlformats.org/markup-compatibility/2006" xmlns:a14="http://schemas.microsoft.com/office/drawing/2010/main">
        <mc:Choice Requires="a14">
          <p:sp>
            <p:nvSpPr>
              <p:cNvPr id="12" name="textruta 11">
                <a:extLst>
                  <a:ext uri="{FF2B5EF4-FFF2-40B4-BE49-F238E27FC236}">
                    <a16:creationId xmlns:a16="http://schemas.microsoft.com/office/drawing/2014/main" id="{B6D4F7A4-DBFB-25A2-941E-DB960CB8F4D7}"/>
                  </a:ext>
                </a:extLst>
              </p:cNvPr>
              <p:cNvSpPr txBox="1"/>
              <p:nvPr/>
            </p:nvSpPr>
            <p:spPr>
              <a:xfrm>
                <a:off x="2850266" y="3700042"/>
                <a:ext cx="914400" cy="914400"/>
              </a:xfrm>
              <a:prstGeom prst="rect">
                <a:avLst/>
              </a:prstGeom>
              <a:noFill/>
            </p:spPr>
            <p:txBody>
              <a:bodyPr wrap="none" lIns="0" tIns="0" rIns="0" bIns="0" rtlCol="0">
                <a:noAutofit/>
              </a:bodyPr>
              <a:lstStyle/>
              <a:p>
                <a:pPr algn="l">
                  <a:lnSpc>
                    <a:spcPts val="3000"/>
                  </a:lnSpc>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ea typeface="Cambria Math" panose="02040503050406030204" pitchFamily="18" charset="0"/>
                        </a:rPr>
                        <m:t>𝜋</m:t>
                      </m:r>
                    </m:oMath>
                  </m:oMathPara>
                </a14:m>
                <a:endParaRPr lang="en-GB" sz="2800" dirty="0"/>
              </a:p>
            </p:txBody>
          </p:sp>
        </mc:Choice>
        <mc:Fallback xmlns="">
          <p:sp>
            <p:nvSpPr>
              <p:cNvPr id="12" name="textruta 11">
                <a:extLst>
                  <a:ext uri="{FF2B5EF4-FFF2-40B4-BE49-F238E27FC236}">
                    <a16:creationId xmlns:a16="http://schemas.microsoft.com/office/drawing/2014/main" id="{B6D4F7A4-DBFB-25A2-941E-DB960CB8F4D7}"/>
                  </a:ext>
                </a:extLst>
              </p:cNvPr>
              <p:cNvSpPr txBox="1">
                <a:spLocks noRot="1" noChangeAspect="1" noMove="1" noResize="1" noEditPoints="1" noAdjustHandles="1" noChangeArrowheads="1" noChangeShapeType="1" noTextEdit="1"/>
              </p:cNvSpPr>
              <p:nvPr/>
            </p:nvSpPr>
            <p:spPr>
              <a:xfrm>
                <a:off x="2850266" y="3700042"/>
                <a:ext cx="914400" cy="914400"/>
              </a:xfrm>
              <a:prstGeom prst="rect">
                <a:avLst/>
              </a:prstGeom>
              <a:blipFill>
                <a:blip r:embed="rId2"/>
                <a:stretch>
                  <a:fillRect/>
                </a:stretch>
              </a:blipFill>
            </p:spPr>
            <p:txBody>
              <a:bodyPr/>
              <a:lstStyle/>
              <a:p>
                <a:r>
                  <a:rPr lang="en-GB">
                    <a:noFill/>
                  </a:rPr>
                  <a:t> </a:t>
                </a:r>
              </a:p>
            </p:txBody>
          </p:sp>
        </mc:Fallback>
      </mc:AlternateContent>
      <p:sp>
        <p:nvSpPr>
          <p:cNvPr id="13" name="Rektangel 12">
            <a:extLst>
              <a:ext uri="{FF2B5EF4-FFF2-40B4-BE49-F238E27FC236}">
                <a16:creationId xmlns:a16="http://schemas.microsoft.com/office/drawing/2014/main" id="{0867665F-CF61-01EB-261E-937B120B16C4}"/>
              </a:ext>
            </a:extLst>
          </p:cNvPr>
          <p:cNvSpPr/>
          <p:nvPr/>
        </p:nvSpPr>
        <p:spPr>
          <a:xfrm>
            <a:off x="8391646" y="340492"/>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Statistical phasing</a:t>
            </a:r>
          </a:p>
        </p:txBody>
      </p:sp>
      <p:sp>
        <p:nvSpPr>
          <p:cNvPr id="15" name="Rektangel 14">
            <a:extLst>
              <a:ext uri="{FF2B5EF4-FFF2-40B4-BE49-F238E27FC236}">
                <a16:creationId xmlns:a16="http://schemas.microsoft.com/office/drawing/2014/main" id="{40F52941-D613-86A9-5502-85B06F430404}"/>
              </a:ext>
            </a:extLst>
          </p:cNvPr>
          <p:cNvSpPr/>
          <p:nvPr/>
        </p:nvSpPr>
        <p:spPr>
          <a:xfrm>
            <a:off x="8391646" y="2867628"/>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Windows along the genome</a:t>
            </a:r>
          </a:p>
        </p:txBody>
      </p:sp>
      <p:sp>
        <p:nvSpPr>
          <p:cNvPr id="16" name="Rektangel 15">
            <a:extLst>
              <a:ext uri="{FF2B5EF4-FFF2-40B4-BE49-F238E27FC236}">
                <a16:creationId xmlns:a16="http://schemas.microsoft.com/office/drawing/2014/main" id="{4E3C8088-6B8A-3CBC-8768-CAC2E717B260}"/>
              </a:ext>
            </a:extLst>
          </p:cNvPr>
          <p:cNvSpPr/>
          <p:nvPr/>
        </p:nvSpPr>
        <p:spPr>
          <a:xfrm>
            <a:off x="8391646" y="5445887"/>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Union, intersection, meta-analysis</a:t>
            </a:r>
          </a:p>
        </p:txBody>
      </p:sp>
      <p:sp>
        <p:nvSpPr>
          <p:cNvPr id="17" name="Rektangel 16">
            <a:extLst>
              <a:ext uri="{FF2B5EF4-FFF2-40B4-BE49-F238E27FC236}">
                <a16:creationId xmlns:a16="http://schemas.microsoft.com/office/drawing/2014/main" id="{898D7647-048F-2002-6F64-84D83D1811A4}"/>
              </a:ext>
            </a:extLst>
          </p:cNvPr>
          <p:cNvSpPr/>
          <p:nvPr/>
        </p:nvSpPr>
        <p:spPr>
          <a:xfrm>
            <a:off x="8391646" y="4150015"/>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Thresholds</a:t>
            </a:r>
          </a:p>
        </p:txBody>
      </p:sp>
      <p:sp>
        <p:nvSpPr>
          <p:cNvPr id="18" name="Rektangel 17">
            <a:extLst>
              <a:ext uri="{FF2B5EF4-FFF2-40B4-BE49-F238E27FC236}">
                <a16:creationId xmlns:a16="http://schemas.microsoft.com/office/drawing/2014/main" id="{D34F92BA-8DF5-7AB3-1C12-435309367C90}"/>
              </a:ext>
            </a:extLst>
          </p:cNvPr>
          <p:cNvSpPr/>
          <p:nvPr/>
        </p:nvSpPr>
        <p:spPr>
          <a:xfrm>
            <a:off x="8391646" y="1585241"/>
            <a:ext cx="2673752" cy="11227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Ancestral alleles</a:t>
            </a:r>
          </a:p>
        </p:txBody>
      </p:sp>
      <p:sp>
        <p:nvSpPr>
          <p:cNvPr id="14" name="textruta 13">
            <a:extLst>
              <a:ext uri="{FF2B5EF4-FFF2-40B4-BE49-F238E27FC236}">
                <a16:creationId xmlns:a16="http://schemas.microsoft.com/office/drawing/2014/main" id="{566AF792-B9B4-44BF-533F-10A9AB7281EA}"/>
              </a:ext>
            </a:extLst>
          </p:cNvPr>
          <p:cNvSpPr txBox="1"/>
          <p:nvPr/>
        </p:nvSpPr>
        <p:spPr>
          <a:xfrm>
            <a:off x="2725838" y="5349434"/>
            <a:ext cx="914400" cy="914400"/>
          </a:xfrm>
          <a:prstGeom prst="rect">
            <a:avLst/>
          </a:prstGeom>
          <a:noFill/>
        </p:spPr>
        <p:txBody>
          <a:bodyPr wrap="none" lIns="0" tIns="0" rIns="0" bIns="0" rtlCol="0">
            <a:noAutofit/>
          </a:bodyPr>
          <a:lstStyle/>
          <a:p>
            <a:pPr algn="l">
              <a:lnSpc>
                <a:spcPts val="3000"/>
              </a:lnSpc>
            </a:pPr>
            <a:r>
              <a:rPr lang="en-GB" sz="2400" dirty="0" err="1">
                <a:solidFill>
                  <a:schemeClr val="tx1">
                    <a:lumMod val="50000"/>
                    <a:lumOff val="50000"/>
                  </a:schemeClr>
                </a:solidFill>
              </a:rPr>
              <a:t>diploS</a:t>
            </a:r>
            <a:r>
              <a:rPr lang="en-GB" sz="2400" dirty="0">
                <a:solidFill>
                  <a:schemeClr val="tx1">
                    <a:lumMod val="50000"/>
                    <a:lumOff val="50000"/>
                  </a:schemeClr>
                </a:solidFill>
              </a:rPr>
              <a:t>/HIC</a:t>
            </a:r>
          </a:p>
        </p:txBody>
      </p:sp>
      <p:sp>
        <p:nvSpPr>
          <p:cNvPr id="19" name="textruta 18">
            <a:extLst>
              <a:ext uri="{FF2B5EF4-FFF2-40B4-BE49-F238E27FC236}">
                <a16:creationId xmlns:a16="http://schemas.microsoft.com/office/drawing/2014/main" id="{03284D61-E0A3-D7DC-AAF5-22F305324126}"/>
              </a:ext>
            </a:extLst>
          </p:cNvPr>
          <p:cNvSpPr txBox="1"/>
          <p:nvPr/>
        </p:nvSpPr>
        <p:spPr>
          <a:xfrm>
            <a:off x="6243095" y="3242842"/>
            <a:ext cx="914400" cy="914400"/>
          </a:xfrm>
          <a:prstGeom prst="rect">
            <a:avLst/>
          </a:prstGeom>
          <a:noFill/>
        </p:spPr>
        <p:txBody>
          <a:bodyPr wrap="none" lIns="0" tIns="0" rIns="0" bIns="0" rtlCol="0">
            <a:noAutofit/>
          </a:bodyPr>
          <a:lstStyle/>
          <a:p>
            <a:pPr algn="l">
              <a:lnSpc>
                <a:spcPts val="3000"/>
              </a:lnSpc>
            </a:pPr>
            <a:r>
              <a:rPr lang="en-GB" sz="2400" dirty="0"/>
              <a:t>H</a:t>
            </a:r>
            <a:r>
              <a:rPr lang="en-GB" sz="2400" baseline="-25000" dirty="0"/>
              <a:t>12</a:t>
            </a:r>
          </a:p>
        </p:txBody>
      </p:sp>
      <p:sp>
        <p:nvSpPr>
          <p:cNvPr id="20" name="textruta 19">
            <a:extLst>
              <a:ext uri="{FF2B5EF4-FFF2-40B4-BE49-F238E27FC236}">
                <a16:creationId xmlns:a16="http://schemas.microsoft.com/office/drawing/2014/main" id="{A59E70B2-FDBD-FC7E-CC49-0B744F9AFEBC}"/>
              </a:ext>
            </a:extLst>
          </p:cNvPr>
          <p:cNvSpPr txBox="1"/>
          <p:nvPr/>
        </p:nvSpPr>
        <p:spPr>
          <a:xfrm>
            <a:off x="5463251" y="4988687"/>
            <a:ext cx="914400" cy="914400"/>
          </a:xfrm>
          <a:prstGeom prst="rect">
            <a:avLst/>
          </a:prstGeom>
          <a:noFill/>
        </p:spPr>
        <p:txBody>
          <a:bodyPr wrap="none" lIns="0" tIns="0" rIns="0" bIns="0" rtlCol="0">
            <a:noAutofit/>
          </a:bodyPr>
          <a:lstStyle/>
          <a:p>
            <a:pPr algn="l">
              <a:lnSpc>
                <a:spcPts val="3000"/>
              </a:lnSpc>
            </a:pPr>
            <a:r>
              <a:rPr lang="en-GB" sz="2400" dirty="0">
                <a:solidFill>
                  <a:schemeClr val="tx1">
                    <a:lumMod val="50000"/>
                    <a:lumOff val="50000"/>
                  </a:schemeClr>
                </a:solidFill>
              </a:rPr>
              <a:t>SIA</a:t>
            </a:r>
          </a:p>
        </p:txBody>
      </p:sp>
      <p:sp>
        <p:nvSpPr>
          <p:cNvPr id="22" name="textruta 21">
            <a:extLst>
              <a:ext uri="{FF2B5EF4-FFF2-40B4-BE49-F238E27FC236}">
                <a16:creationId xmlns:a16="http://schemas.microsoft.com/office/drawing/2014/main" id="{8F5ECBEF-8859-E893-1C9C-8A7C683F6595}"/>
              </a:ext>
            </a:extLst>
          </p:cNvPr>
          <p:cNvSpPr txBox="1"/>
          <p:nvPr/>
        </p:nvSpPr>
        <p:spPr>
          <a:xfrm>
            <a:off x="4948177" y="5690885"/>
            <a:ext cx="914400" cy="914400"/>
          </a:xfrm>
          <a:prstGeom prst="rect">
            <a:avLst/>
          </a:prstGeom>
          <a:noFill/>
        </p:spPr>
        <p:txBody>
          <a:bodyPr wrap="none" lIns="0" tIns="0" rIns="0" bIns="0" rtlCol="0">
            <a:noAutofit/>
          </a:bodyPr>
          <a:lstStyle/>
          <a:p>
            <a:pPr algn="l">
              <a:lnSpc>
                <a:spcPts val="3000"/>
              </a:lnSpc>
            </a:pPr>
            <a:r>
              <a:rPr lang="en-GB" sz="2400" dirty="0">
                <a:solidFill>
                  <a:schemeClr val="tx1">
                    <a:lumMod val="50000"/>
                    <a:lumOff val="50000"/>
                  </a:schemeClr>
                </a:solidFill>
              </a:rPr>
              <a:t>CLUES</a:t>
            </a:r>
          </a:p>
        </p:txBody>
      </p:sp>
    </p:spTree>
    <p:extLst>
      <p:ext uri="{BB962C8B-B14F-4D97-AF65-F5344CB8AC3E}">
        <p14:creationId xmlns:p14="http://schemas.microsoft.com/office/powerpoint/2010/main" val="37206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Ellips 1">
            <a:extLst>
              <a:ext uri="{FF2B5EF4-FFF2-40B4-BE49-F238E27FC236}">
                <a16:creationId xmlns:a16="http://schemas.microsoft.com/office/drawing/2014/main" id="{05D201D5-E57A-BC10-3BC1-E74016F13190}"/>
              </a:ext>
            </a:extLst>
          </p:cNvPr>
          <p:cNvSpPr/>
          <p:nvPr/>
        </p:nvSpPr>
        <p:spPr>
          <a:xfrm>
            <a:off x="2209790" y="766659"/>
            <a:ext cx="2816506" cy="1695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Pre-domestic Red Junglefowl</a:t>
            </a:r>
          </a:p>
        </p:txBody>
      </p:sp>
      <p:sp>
        <p:nvSpPr>
          <p:cNvPr id="6" name="Ellips 5">
            <a:extLst>
              <a:ext uri="{FF2B5EF4-FFF2-40B4-BE49-F238E27FC236}">
                <a16:creationId xmlns:a16="http://schemas.microsoft.com/office/drawing/2014/main" id="{EFBF403C-928D-13B7-F79F-EE072770FCE2}"/>
              </a:ext>
            </a:extLst>
          </p:cNvPr>
          <p:cNvSpPr/>
          <p:nvPr/>
        </p:nvSpPr>
        <p:spPr>
          <a:xfrm>
            <a:off x="2451122" y="3013074"/>
            <a:ext cx="2456544" cy="14789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Domestic chickens</a:t>
            </a:r>
          </a:p>
        </p:txBody>
      </p:sp>
      <p:sp>
        <p:nvSpPr>
          <p:cNvPr id="7" name="Ellips 6">
            <a:extLst>
              <a:ext uri="{FF2B5EF4-FFF2-40B4-BE49-F238E27FC236}">
                <a16:creationId xmlns:a16="http://schemas.microsoft.com/office/drawing/2014/main" id="{10C9F474-8419-ED26-C9B2-9A87835C8637}"/>
              </a:ext>
            </a:extLst>
          </p:cNvPr>
          <p:cNvSpPr/>
          <p:nvPr/>
        </p:nvSpPr>
        <p:spPr>
          <a:xfrm>
            <a:off x="3861111" y="5084865"/>
            <a:ext cx="2132584" cy="12839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Feral population</a:t>
            </a:r>
          </a:p>
        </p:txBody>
      </p:sp>
      <p:sp>
        <p:nvSpPr>
          <p:cNvPr id="8" name="Ellips 7">
            <a:extLst>
              <a:ext uri="{FF2B5EF4-FFF2-40B4-BE49-F238E27FC236}">
                <a16:creationId xmlns:a16="http://schemas.microsoft.com/office/drawing/2014/main" id="{6A972464-7F35-272E-8252-C718932814FE}"/>
              </a:ext>
            </a:extLst>
          </p:cNvPr>
          <p:cNvSpPr/>
          <p:nvPr/>
        </p:nvSpPr>
        <p:spPr>
          <a:xfrm>
            <a:off x="8073343" y="4468629"/>
            <a:ext cx="2816506" cy="1695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Red Junglefowl introduced in the 1900s</a:t>
            </a:r>
          </a:p>
        </p:txBody>
      </p:sp>
      <p:sp>
        <p:nvSpPr>
          <p:cNvPr id="9" name="Ellips 8">
            <a:extLst>
              <a:ext uri="{FF2B5EF4-FFF2-40B4-BE49-F238E27FC236}">
                <a16:creationId xmlns:a16="http://schemas.microsoft.com/office/drawing/2014/main" id="{5EEC29CE-B011-50FC-B56D-22BB2503C931}"/>
              </a:ext>
            </a:extLst>
          </p:cNvPr>
          <p:cNvSpPr/>
          <p:nvPr/>
        </p:nvSpPr>
        <p:spPr>
          <a:xfrm>
            <a:off x="7762756" y="1317422"/>
            <a:ext cx="2816506" cy="1695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Early migrants to Hawaii</a:t>
            </a:r>
          </a:p>
        </p:txBody>
      </p:sp>
      <p:cxnSp>
        <p:nvCxnSpPr>
          <p:cNvPr id="11" name="Rak pil 10">
            <a:extLst>
              <a:ext uri="{FF2B5EF4-FFF2-40B4-BE49-F238E27FC236}">
                <a16:creationId xmlns:a16="http://schemas.microsoft.com/office/drawing/2014/main" id="{8358A75D-EF27-831A-C5E7-7C2A8461078C}"/>
              </a:ext>
            </a:extLst>
          </p:cNvPr>
          <p:cNvCxnSpPr>
            <a:cxnSpLocks/>
            <a:stCxn id="2" idx="4"/>
            <a:endCxn id="6" idx="0"/>
          </p:cNvCxnSpPr>
          <p:nvPr/>
        </p:nvCxnSpPr>
        <p:spPr>
          <a:xfrm>
            <a:off x="3618043" y="2462311"/>
            <a:ext cx="61351" cy="550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Rak pil 14">
            <a:extLst>
              <a:ext uri="{FF2B5EF4-FFF2-40B4-BE49-F238E27FC236}">
                <a16:creationId xmlns:a16="http://schemas.microsoft.com/office/drawing/2014/main" id="{6927C4CD-0E51-53FC-2AD9-01A4C1754451}"/>
              </a:ext>
            </a:extLst>
          </p:cNvPr>
          <p:cNvCxnSpPr>
            <a:stCxn id="2" idx="6"/>
            <a:endCxn id="9" idx="2"/>
          </p:cNvCxnSpPr>
          <p:nvPr/>
        </p:nvCxnSpPr>
        <p:spPr>
          <a:xfrm>
            <a:off x="5026296" y="1614485"/>
            <a:ext cx="2736460" cy="55076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Rak pil 16">
            <a:extLst>
              <a:ext uri="{FF2B5EF4-FFF2-40B4-BE49-F238E27FC236}">
                <a16:creationId xmlns:a16="http://schemas.microsoft.com/office/drawing/2014/main" id="{A54D753F-3A2C-0D96-F883-44ABF56DB795}"/>
              </a:ext>
            </a:extLst>
          </p:cNvPr>
          <p:cNvCxnSpPr>
            <a:cxnSpLocks/>
            <a:stCxn id="9" idx="4"/>
            <a:endCxn id="7" idx="7"/>
          </p:cNvCxnSpPr>
          <p:nvPr/>
        </p:nvCxnSpPr>
        <p:spPr>
          <a:xfrm flipH="1">
            <a:off x="5681385" y="3013074"/>
            <a:ext cx="3489624" cy="22598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ak pil 18">
            <a:extLst>
              <a:ext uri="{FF2B5EF4-FFF2-40B4-BE49-F238E27FC236}">
                <a16:creationId xmlns:a16="http://schemas.microsoft.com/office/drawing/2014/main" id="{0B4DB45F-E61F-6746-F6DE-5F72E04791AC}"/>
              </a:ext>
            </a:extLst>
          </p:cNvPr>
          <p:cNvCxnSpPr>
            <a:cxnSpLocks/>
            <a:stCxn id="6" idx="4"/>
            <a:endCxn id="7" idx="0"/>
          </p:cNvCxnSpPr>
          <p:nvPr/>
        </p:nvCxnSpPr>
        <p:spPr>
          <a:xfrm>
            <a:off x="3679394" y="4492014"/>
            <a:ext cx="1248009" cy="5928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Rak pil 34">
            <a:extLst>
              <a:ext uri="{FF2B5EF4-FFF2-40B4-BE49-F238E27FC236}">
                <a16:creationId xmlns:a16="http://schemas.microsoft.com/office/drawing/2014/main" id="{69160219-C67C-2F1E-3667-00B9C6839162}"/>
              </a:ext>
            </a:extLst>
          </p:cNvPr>
          <p:cNvCxnSpPr>
            <a:cxnSpLocks/>
            <a:stCxn id="2" idx="5"/>
            <a:endCxn id="8" idx="0"/>
          </p:cNvCxnSpPr>
          <p:nvPr/>
        </p:nvCxnSpPr>
        <p:spPr>
          <a:xfrm>
            <a:off x="4613828" y="2213989"/>
            <a:ext cx="4867768" cy="2254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Rak pil 37">
            <a:extLst>
              <a:ext uri="{FF2B5EF4-FFF2-40B4-BE49-F238E27FC236}">
                <a16:creationId xmlns:a16="http://schemas.microsoft.com/office/drawing/2014/main" id="{7ABC3A68-74DE-11A5-AA5E-347DB1AF3573}"/>
              </a:ext>
            </a:extLst>
          </p:cNvPr>
          <p:cNvCxnSpPr>
            <a:endCxn id="7" idx="6"/>
          </p:cNvCxnSpPr>
          <p:nvPr/>
        </p:nvCxnSpPr>
        <p:spPr>
          <a:xfrm flipH="1">
            <a:off x="5993695" y="5272888"/>
            <a:ext cx="2079648" cy="4539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ruta 39">
            <a:extLst>
              <a:ext uri="{FF2B5EF4-FFF2-40B4-BE49-F238E27FC236}">
                <a16:creationId xmlns:a16="http://schemas.microsoft.com/office/drawing/2014/main" id="{565A99A2-9A39-630C-DF66-42FCC69B43AE}"/>
              </a:ext>
            </a:extLst>
          </p:cNvPr>
          <p:cNvSpPr txBox="1"/>
          <p:nvPr/>
        </p:nvSpPr>
        <p:spPr>
          <a:xfrm>
            <a:off x="2117737" y="4875693"/>
            <a:ext cx="914400" cy="914400"/>
          </a:xfrm>
          <a:prstGeom prst="rect">
            <a:avLst/>
          </a:prstGeom>
          <a:noFill/>
        </p:spPr>
        <p:txBody>
          <a:bodyPr wrap="none" lIns="0" tIns="0" rIns="0" bIns="0" rtlCol="0">
            <a:noAutofit/>
          </a:bodyPr>
          <a:lstStyle/>
          <a:p>
            <a:pPr algn="l">
              <a:lnSpc>
                <a:spcPts val="3000"/>
              </a:lnSpc>
            </a:pPr>
            <a:r>
              <a:rPr lang="en-GB" sz="2400" dirty="0"/>
              <a:t>feralization</a:t>
            </a:r>
          </a:p>
        </p:txBody>
      </p:sp>
      <p:sp>
        <p:nvSpPr>
          <p:cNvPr id="41" name="textruta 40">
            <a:extLst>
              <a:ext uri="{FF2B5EF4-FFF2-40B4-BE49-F238E27FC236}">
                <a16:creationId xmlns:a16="http://schemas.microsoft.com/office/drawing/2014/main" id="{DE65C14A-2BC2-7501-760F-2F1F5E735B1D}"/>
              </a:ext>
            </a:extLst>
          </p:cNvPr>
          <p:cNvSpPr txBox="1"/>
          <p:nvPr/>
        </p:nvSpPr>
        <p:spPr>
          <a:xfrm>
            <a:off x="1410437" y="2551070"/>
            <a:ext cx="914400" cy="914400"/>
          </a:xfrm>
          <a:prstGeom prst="rect">
            <a:avLst/>
          </a:prstGeom>
          <a:noFill/>
        </p:spPr>
        <p:txBody>
          <a:bodyPr wrap="none" lIns="0" tIns="0" rIns="0" bIns="0" rtlCol="0">
            <a:noAutofit/>
          </a:bodyPr>
          <a:lstStyle/>
          <a:p>
            <a:pPr algn="l">
              <a:lnSpc>
                <a:spcPts val="3000"/>
              </a:lnSpc>
            </a:pPr>
            <a:r>
              <a:rPr lang="en-GB" sz="2400" dirty="0"/>
              <a:t>domestication</a:t>
            </a:r>
          </a:p>
        </p:txBody>
      </p:sp>
      <p:sp>
        <p:nvSpPr>
          <p:cNvPr id="42" name="textruta 41">
            <a:extLst>
              <a:ext uri="{FF2B5EF4-FFF2-40B4-BE49-F238E27FC236}">
                <a16:creationId xmlns:a16="http://schemas.microsoft.com/office/drawing/2014/main" id="{4FFF048A-0F1A-DD64-2CAD-604F94917047}"/>
              </a:ext>
            </a:extLst>
          </p:cNvPr>
          <p:cNvSpPr txBox="1"/>
          <p:nvPr/>
        </p:nvSpPr>
        <p:spPr>
          <a:xfrm>
            <a:off x="6518477" y="4875693"/>
            <a:ext cx="914400" cy="914400"/>
          </a:xfrm>
          <a:prstGeom prst="rect">
            <a:avLst/>
          </a:prstGeom>
          <a:noFill/>
        </p:spPr>
        <p:txBody>
          <a:bodyPr wrap="none" lIns="0" tIns="0" rIns="0" bIns="0" rtlCol="0">
            <a:noAutofit/>
          </a:bodyPr>
          <a:lstStyle/>
          <a:p>
            <a:pPr algn="l">
              <a:lnSpc>
                <a:spcPts val="3000"/>
              </a:lnSpc>
            </a:pPr>
            <a:r>
              <a:rPr lang="en-GB" sz="2400" dirty="0"/>
              <a:t>admixture</a:t>
            </a:r>
          </a:p>
        </p:txBody>
      </p:sp>
    </p:spTree>
    <p:extLst>
      <p:ext uri="{BB962C8B-B14F-4D97-AF65-F5344CB8AC3E}">
        <p14:creationId xmlns:p14="http://schemas.microsoft.com/office/powerpoint/2010/main" val="130760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F87314D8-D385-5064-6BF5-D46D493A7E2B}"/>
              </a:ext>
            </a:extLst>
          </p:cNvPr>
          <p:cNvSpPr>
            <a:spLocks noGrp="1"/>
          </p:cNvSpPr>
          <p:nvPr>
            <p:ph type="body" sz="quarter" idx="10"/>
          </p:nvPr>
        </p:nvSpPr>
        <p:spPr/>
        <p:txBody>
          <a:bodyPr/>
          <a:lstStyle/>
          <a:p>
            <a:endParaRPr lang="en-GB"/>
          </a:p>
        </p:txBody>
      </p:sp>
      <p:sp>
        <p:nvSpPr>
          <p:cNvPr id="7" name="textruta 6">
            <a:extLst>
              <a:ext uri="{FF2B5EF4-FFF2-40B4-BE49-F238E27FC236}">
                <a16:creationId xmlns:a16="http://schemas.microsoft.com/office/drawing/2014/main" id="{DD0E94AD-FC49-15E9-5DAF-77832F03579E}"/>
              </a:ext>
            </a:extLst>
          </p:cNvPr>
          <p:cNvSpPr txBox="1"/>
          <p:nvPr/>
        </p:nvSpPr>
        <p:spPr>
          <a:xfrm>
            <a:off x="2409554" y="5610326"/>
            <a:ext cx="7372891" cy="1962912"/>
          </a:xfrm>
          <a:prstGeom prst="rect">
            <a:avLst/>
          </a:prstGeom>
          <a:noFill/>
        </p:spPr>
        <p:txBody>
          <a:bodyPr wrap="square" lIns="0" tIns="0" rIns="0" bIns="0" rtlCol="0">
            <a:noAutofit/>
          </a:bodyPr>
          <a:lstStyle/>
          <a:p>
            <a:pPr algn="l">
              <a:lnSpc>
                <a:spcPts val="3000"/>
              </a:lnSpc>
            </a:pPr>
            <a:r>
              <a:rPr lang="en-GB" sz="2400" dirty="0"/>
              <a:t>Population history estimates for Swedish cattle breeds (Dolapo </a:t>
            </a:r>
            <a:r>
              <a:rPr lang="en-GB" sz="2400" dirty="0" err="1"/>
              <a:t>Adepoju</a:t>
            </a:r>
            <a:r>
              <a:rPr lang="en-GB" sz="2400" dirty="0"/>
              <a:t>)</a:t>
            </a:r>
          </a:p>
        </p:txBody>
      </p:sp>
      <p:pic>
        <p:nvPicPr>
          <p:cNvPr id="11" name="Bildobjekt 10">
            <a:extLst>
              <a:ext uri="{FF2B5EF4-FFF2-40B4-BE49-F238E27FC236}">
                <a16:creationId xmlns:a16="http://schemas.microsoft.com/office/drawing/2014/main" id="{98690299-CB74-F5D4-AB0D-6963216518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236" y="427089"/>
            <a:ext cx="10011528" cy="5005764"/>
          </a:xfrm>
          <a:prstGeom prst="rect">
            <a:avLst/>
          </a:prstGeom>
        </p:spPr>
      </p:pic>
    </p:spTree>
    <p:extLst>
      <p:ext uri="{BB962C8B-B14F-4D97-AF65-F5344CB8AC3E}">
        <p14:creationId xmlns:p14="http://schemas.microsoft.com/office/powerpoint/2010/main" val="2600997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Annotation term enrichment</a:t>
            </a:r>
          </a:p>
          <a:p>
            <a:pPr algn="l">
              <a:lnSpc>
                <a:spcPts val="3000"/>
              </a:lnSpc>
            </a:pPr>
            <a:endParaRPr lang="en-GB" sz="2400" dirty="0"/>
          </a:p>
          <a:p>
            <a:pPr algn="l">
              <a:lnSpc>
                <a:spcPts val="3000"/>
              </a:lnSpc>
            </a:pPr>
            <a:r>
              <a:rPr lang="en-GB" sz="2400" dirty="0"/>
              <a:t>annotation biases</a:t>
            </a:r>
          </a:p>
          <a:p>
            <a:pPr algn="l">
              <a:lnSpc>
                <a:spcPts val="3000"/>
              </a:lnSpc>
            </a:pPr>
            <a:r>
              <a:rPr lang="en-GB" sz="2400" dirty="0"/>
              <a:t>researcher degrees of freedom</a:t>
            </a:r>
          </a:p>
          <a:p>
            <a:pPr algn="l">
              <a:lnSpc>
                <a:spcPts val="3000"/>
              </a:lnSpc>
            </a:pPr>
            <a:r>
              <a:rPr lang="en-GB" sz="2400" dirty="0"/>
              <a:t>context-dependent pathway recycling</a:t>
            </a:r>
          </a:p>
          <a:p>
            <a:pPr algn="l">
              <a:lnSpc>
                <a:spcPts val="3000"/>
              </a:lnSpc>
            </a:pPr>
            <a:endParaRPr lang="en-GB" sz="2400" dirty="0"/>
          </a:p>
          <a:p>
            <a:pPr algn="l">
              <a:lnSpc>
                <a:spcPts val="3000"/>
              </a:lnSpc>
            </a:pPr>
            <a:r>
              <a:rPr lang="en-GB" sz="2400" dirty="0"/>
              <a:t>Example: neural crest cell hypothesis (Johnsson et al. 2021)</a:t>
            </a:r>
          </a:p>
          <a:p>
            <a:pPr algn="l">
              <a:lnSpc>
                <a:spcPts val="3000"/>
              </a:lnSpc>
            </a:pPr>
            <a:endParaRPr lang="en-GB" sz="2400" dirty="0"/>
          </a:p>
          <a:p>
            <a:pPr algn="l">
              <a:lnSpc>
                <a:spcPts val="3000"/>
              </a:lnSpc>
            </a:pPr>
            <a:r>
              <a:rPr lang="en-GB" sz="2400" dirty="0"/>
              <a:t>Readily creates stories out of noise (</a:t>
            </a:r>
            <a:r>
              <a:rPr lang="en-GB" sz="2400" dirty="0" err="1"/>
              <a:t>Pavlidis</a:t>
            </a:r>
            <a:r>
              <a:rPr lang="en-GB" sz="2400" dirty="0"/>
              <a:t> et al. 2012)</a:t>
            </a:r>
          </a:p>
        </p:txBody>
      </p:sp>
    </p:spTree>
    <p:extLst>
      <p:ext uri="{BB962C8B-B14F-4D97-AF65-F5344CB8AC3E}">
        <p14:creationId xmlns:p14="http://schemas.microsoft.com/office/powerpoint/2010/main" val="302336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980FB052-7EF5-4414-B1AA-3C8733427AB6}"/>
              </a:ext>
            </a:extLst>
          </p:cNvPr>
          <p:cNvSpPr>
            <a:spLocks noGrp="1"/>
          </p:cNvSpPr>
          <p:nvPr>
            <p:ph type="title"/>
          </p:nvPr>
        </p:nvSpPr>
        <p:spPr/>
        <p:txBody>
          <a:bodyPr/>
          <a:lstStyle/>
          <a:p>
            <a:r>
              <a:rPr lang="en-GB" dirty="0"/>
              <a:t>Acknowledgements</a:t>
            </a:r>
          </a:p>
        </p:txBody>
      </p:sp>
      <p:sp>
        <p:nvSpPr>
          <p:cNvPr id="6" name="Platshållare för text 5">
            <a:extLst>
              <a:ext uri="{FF2B5EF4-FFF2-40B4-BE49-F238E27FC236}">
                <a16:creationId xmlns:a16="http://schemas.microsoft.com/office/drawing/2014/main" id="{EAE3C8FA-67DE-40A0-8639-FAA15F2A23DE}"/>
              </a:ext>
            </a:extLst>
          </p:cNvPr>
          <p:cNvSpPr>
            <a:spLocks noGrp="1"/>
          </p:cNvSpPr>
          <p:nvPr>
            <p:ph idx="1"/>
          </p:nvPr>
        </p:nvSpPr>
        <p:spPr>
          <a:xfrm>
            <a:off x="755072" y="2407521"/>
            <a:ext cx="5340928" cy="3681552"/>
          </a:xfrm>
        </p:spPr>
        <p:txBody>
          <a:bodyPr/>
          <a:lstStyle/>
          <a:p>
            <a:pPr marL="0" indent="0">
              <a:buNone/>
            </a:pPr>
            <a:r>
              <a:rPr lang="en-GB" dirty="0"/>
              <a:t>Dominic Wright</a:t>
            </a:r>
          </a:p>
          <a:p>
            <a:pPr marL="0" indent="0">
              <a:buNone/>
            </a:pPr>
            <a:r>
              <a:rPr lang="en-GB" dirty="0"/>
              <a:t>Per Jensen</a:t>
            </a:r>
          </a:p>
          <a:p>
            <a:pPr marL="0" indent="0">
              <a:buNone/>
            </a:pPr>
            <a:r>
              <a:rPr lang="en-GB" dirty="0" err="1"/>
              <a:t>Rie</a:t>
            </a:r>
            <a:r>
              <a:rPr lang="en-GB" dirty="0"/>
              <a:t> Henriksen</a:t>
            </a:r>
          </a:p>
          <a:p>
            <a:pPr marL="0" indent="0">
              <a:buNone/>
            </a:pPr>
            <a:r>
              <a:rPr lang="sv-SE" dirty="0" err="1"/>
              <a:t>Eben</a:t>
            </a:r>
            <a:r>
              <a:rPr lang="sv-SE" dirty="0"/>
              <a:t> Gering</a:t>
            </a:r>
          </a:p>
          <a:p>
            <a:pPr marL="0" indent="0">
              <a:buNone/>
            </a:pPr>
            <a:r>
              <a:rPr lang="sv-SE" dirty="0"/>
              <a:t>Pamela Willis</a:t>
            </a:r>
          </a:p>
          <a:p>
            <a:pPr marL="0" indent="0">
              <a:buNone/>
            </a:pPr>
            <a:r>
              <a:rPr lang="sv-SE" dirty="0" err="1"/>
              <a:t>Saioa</a:t>
            </a:r>
            <a:r>
              <a:rPr lang="sv-SE" dirty="0"/>
              <a:t> Lopez</a:t>
            </a:r>
          </a:p>
          <a:p>
            <a:pPr marL="0" indent="0">
              <a:buNone/>
            </a:pPr>
            <a:r>
              <a:rPr lang="sv-SE" dirty="0"/>
              <a:t>Lucy Van </a:t>
            </a:r>
            <a:r>
              <a:rPr lang="sv-SE" dirty="0" err="1"/>
              <a:t>Dorp</a:t>
            </a:r>
            <a:endParaRPr lang="sv-SE" dirty="0"/>
          </a:p>
          <a:p>
            <a:pPr marL="0" indent="0">
              <a:buNone/>
            </a:pPr>
            <a:r>
              <a:rPr lang="sv-SE" dirty="0"/>
              <a:t>Garrett </a:t>
            </a:r>
            <a:r>
              <a:rPr lang="sv-SE" dirty="0" err="1"/>
              <a:t>Hellenthal</a:t>
            </a:r>
            <a:endParaRPr lang="en-GB" dirty="0"/>
          </a:p>
        </p:txBody>
      </p:sp>
      <p:sp>
        <p:nvSpPr>
          <p:cNvPr id="8" name="Platshållare för text 5">
            <a:extLst>
              <a:ext uri="{FF2B5EF4-FFF2-40B4-BE49-F238E27FC236}">
                <a16:creationId xmlns:a16="http://schemas.microsoft.com/office/drawing/2014/main" id="{3834270B-F86C-27CD-0FA1-555D3B922729}"/>
              </a:ext>
            </a:extLst>
          </p:cNvPr>
          <p:cNvSpPr txBox="1">
            <a:spLocks/>
          </p:cNvSpPr>
          <p:nvPr/>
        </p:nvSpPr>
        <p:spPr>
          <a:xfrm>
            <a:off x="6096000" y="1423686"/>
            <a:ext cx="5340928" cy="4563144"/>
          </a:xfrm>
          <a:prstGeom prst="rect">
            <a:avLst/>
          </a:prstGeom>
        </p:spPr>
        <p:txBody>
          <a:bodyPr vert="horz" lIns="0" tIns="0" rIns="0" bIns="0" rtlCol="0">
            <a:noAutofit/>
          </a:bodyPr>
          <a:lstStyle>
            <a:lvl1pPr marL="228600" indent="-228600" algn="l" defTabSz="914400" rtl="0" eaLnBrk="1" latinLnBrk="0" hangingPunct="1">
              <a:lnSpc>
                <a:spcPts val="3000"/>
              </a:lnSpc>
              <a:spcBef>
                <a:spcPts val="1000"/>
              </a:spcBef>
              <a:buSzPct val="90000"/>
              <a:buFont typeface="Arial" panose="020B0604020202020204" pitchFamily="34" charset="0"/>
              <a:buChar char="•"/>
              <a:defRPr sz="2400" kern="1200">
                <a:solidFill>
                  <a:schemeClr val="tx1"/>
                </a:solidFill>
                <a:latin typeface="+mn-lt"/>
                <a:ea typeface="+mn-ea"/>
                <a:cs typeface="+mn-cs"/>
              </a:defRPr>
            </a:lvl1pPr>
            <a:lvl2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2pPr>
            <a:lvl3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3pPr>
            <a:lvl4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4pPr>
            <a:lvl5pPr marL="468313" indent="-219075" algn="l" defTabSz="914400" rtl="0" eaLnBrk="1" latinLnBrk="0" hangingPunct="1">
              <a:lnSpc>
                <a:spcPct val="90000"/>
              </a:lnSpc>
              <a:spcBef>
                <a:spcPts val="300"/>
              </a:spcBef>
              <a:buSzPct val="9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Amir </a:t>
            </a:r>
            <a:r>
              <a:rPr lang="sv-SE" dirty="0" err="1"/>
              <a:t>Fallahshahroudi</a:t>
            </a:r>
            <a:endParaRPr lang="sv-SE" dirty="0"/>
          </a:p>
          <a:p>
            <a:pPr marL="0" indent="0">
              <a:buNone/>
            </a:pPr>
            <a:r>
              <a:rPr lang="sv-SE" dirty="0"/>
              <a:t>Enrico </a:t>
            </a:r>
            <a:r>
              <a:rPr lang="sv-SE" dirty="0" err="1"/>
              <a:t>Sorato</a:t>
            </a:r>
            <a:endParaRPr lang="sv-SE" dirty="0"/>
          </a:p>
          <a:p>
            <a:pPr marL="0" indent="0">
              <a:buNone/>
            </a:pPr>
            <a:r>
              <a:rPr lang="sv-SE" dirty="0"/>
              <a:t>S J </a:t>
            </a:r>
            <a:r>
              <a:rPr lang="sv-SE" dirty="0" err="1"/>
              <a:t>Kumari</a:t>
            </a:r>
            <a:r>
              <a:rPr lang="sv-SE" dirty="0"/>
              <a:t> A </a:t>
            </a:r>
            <a:r>
              <a:rPr lang="sv-SE" dirty="0" err="1"/>
              <a:t>Ubhayasekera</a:t>
            </a:r>
            <a:r>
              <a:rPr lang="sv-SE" dirty="0"/>
              <a:t> </a:t>
            </a:r>
          </a:p>
          <a:p>
            <a:pPr marL="0" indent="0">
              <a:buNone/>
            </a:pPr>
            <a:r>
              <a:rPr lang="sv-SE" dirty="0"/>
              <a:t>Jonas Bergquist </a:t>
            </a:r>
          </a:p>
          <a:p>
            <a:pPr marL="0" indent="0">
              <a:buNone/>
            </a:pPr>
            <a:r>
              <a:rPr lang="sv-SE" dirty="0"/>
              <a:t>Jordi </a:t>
            </a:r>
            <a:r>
              <a:rPr lang="sv-SE" dirty="0" err="1"/>
              <a:t>Altimiras</a:t>
            </a:r>
            <a:endParaRPr lang="sv-SE" dirty="0"/>
          </a:p>
          <a:p>
            <a:pPr marL="0" indent="0">
              <a:buFont typeface="Arial" panose="020B0604020202020204" pitchFamily="34" charset="0"/>
              <a:buNone/>
            </a:pPr>
            <a:r>
              <a:rPr lang="sv-SE" dirty="0"/>
              <a:t>Anna Maria Johansson</a:t>
            </a:r>
          </a:p>
          <a:p>
            <a:pPr marL="0" indent="0">
              <a:buFont typeface="Arial" panose="020B0604020202020204" pitchFamily="34" charset="0"/>
              <a:buNone/>
            </a:pPr>
            <a:r>
              <a:rPr lang="sv-SE" dirty="0" err="1"/>
              <a:t>Dolapo</a:t>
            </a:r>
            <a:r>
              <a:rPr lang="sv-SE" dirty="0"/>
              <a:t> </a:t>
            </a:r>
            <a:r>
              <a:rPr lang="sv-SE" dirty="0" err="1"/>
              <a:t>Adepoju</a:t>
            </a:r>
            <a:endParaRPr lang="sv-SE" dirty="0"/>
          </a:p>
          <a:p>
            <a:pPr marL="0" indent="0">
              <a:buFont typeface="Arial" panose="020B0604020202020204" pitchFamily="34" charset="0"/>
              <a:buNone/>
            </a:pPr>
            <a:endParaRPr lang="sv-SE" dirty="0"/>
          </a:p>
          <a:p>
            <a:pPr marL="0" indent="0">
              <a:buFont typeface="Arial" panose="020B0604020202020204" pitchFamily="34" charset="0"/>
              <a:buNone/>
            </a:pPr>
            <a:endParaRPr lang="sv-SE" dirty="0"/>
          </a:p>
          <a:p>
            <a:pPr marL="0" indent="0">
              <a:buNone/>
            </a:pPr>
            <a:r>
              <a:rPr lang="sv-SE" dirty="0"/>
              <a:t>Dnr. 2020-01637</a:t>
            </a:r>
          </a:p>
          <a:p>
            <a:pPr marL="0" indent="0">
              <a:buFont typeface="Arial" panose="020B0604020202020204" pitchFamily="34" charset="0"/>
              <a:buNone/>
            </a:pPr>
            <a:endParaRPr lang="sv-SE" dirty="0"/>
          </a:p>
          <a:p>
            <a:pPr marL="0" indent="0">
              <a:buFont typeface="Arial" panose="020B0604020202020204" pitchFamily="34" charset="0"/>
              <a:buNone/>
            </a:pPr>
            <a:endParaRPr lang="sv-SE" dirty="0"/>
          </a:p>
          <a:p>
            <a:pPr marL="0" indent="0">
              <a:buFont typeface="Arial" panose="020B0604020202020204" pitchFamily="34" charset="0"/>
              <a:buNone/>
            </a:pPr>
            <a:endParaRPr lang="en-GB" dirty="0"/>
          </a:p>
          <a:p>
            <a:pPr marL="0" indent="0">
              <a:buFont typeface="Arial" panose="020B0604020202020204" pitchFamily="34" charset="0"/>
              <a:buNone/>
            </a:pPr>
            <a:endParaRPr lang="en-GB" dirty="0"/>
          </a:p>
        </p:txBody>
      </p:sp>
      <p:pic>
        <p:nvPicPr>
          <p:cNvPr id="10" name="Bildobjekt 9">
            <a:extLst>
              <a:ext uri="{FF2B5EF4-FFF2-40B4-BE49-F238E27FC236}">
                <a16:creationId xmlns:a16="http://schemas.microsoft.com/office/drawing/2014/main" id="{AFE05C66-D3F9-94AB-B5FB-17CE8D64A0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505921"/>
            <a:ext cx="2446116" cy="354687"/>
          </a:xfrm>
          <a:prstGeom prst="rect">
            <a:avLst/>
          </a:prstGeom>
        </p:spPr>
      </p:pic>
      <p:sp>
        <p:nvSpPr>
          <p:cNvPr id="7" name="textruta 6">
            <a:extLst>
              <a:ext uri="{FF2B5EF4-FFF2-40B4-BE49-F238E27FC236}">
                <a16:creationId xmlns:a16="http://schemas.microsoft.com/office/drawing/2014/main" id="{22DFBF1C-C4D5-A09C-A903-75FA6931D148}"/>
              </a:ext>
            </a:extLst>
          </p:cNvPr>
          <p:cNvSpPr txBox="1"/>
          <p:nvPr/>
        </p:nvSpPr>
        <p:spPr>
          <a:xfrm>
            <a:off x="10522528" y="407043"/>
            <a:ext cx="914400" cy="914400"/>
          </a:xfrm>
          <a:prstGeom prst="rect">
            <a:avLst/>
          </a:prstGeom>
          <a:noFill/>
        </p:spPr>
        <p:txBody>
          <a:bodyPr wrap="none" lIns="0" tIns="0" rIns="0" bIns="0" rtlCol="0">
            <a:noAutofit/>
          </a:bodyPr>
          <a:lstStyle/>
          <a:p>
            <a:pPr algn="l">
              <a:lnSpc>
                <a:spcPts val="3000"/>
              </a:lnSpc>
            </a:pPr>
            <a:r>
              <a:rPr lang="en-GB" sz="2400" dirty="0"/>
              <a:t>@</a:t>
            </a:r>
            <a:r>
              <a:rPr lang="en-GB" sz="2400" dirty="0" err="1"/>
              <a:t>mrtnj</a:t>
            </a:r>
            <a:endParaRPr lang="en-GB" sz="2400" dirty="0"/>
          </a:p>
        </p:txBody>
      </p:sp>
      <p:pic>
        <p:nvPicPr>
          <p:cNvPr id="9" name="Bildobjekt 8">
            <a:extLst>
              <a:ext uri="{FF2B5EF4-FFF2-40B4-BE49-F238E27FC236}">
                <a16:creationId xmlns:a16="http://schemas.microsoft.com/office/drawing/2014/main" id="{E0A7D44A-64E5-A399-42CF-4ABD495E1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808" y="403972"/>
            <a:ext cx="460271" cy="460271"/>
          </a:xfrm>
          <a:prstGeom prst="rect">
            <a:avLst/>
          </a:prstGeom>
        </p:spPr>
      </p:pic>
    </p:spTree>
    <p:extLst>
      <p:ext uri="{BB962C8B-B14F-4D97-AF65-F5344CB8AC3E}">
        <p14:creationId xmlns:p14="http://schemas.microsoft.com/office/powerpoint/2010/main" val="160256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1990846" y="2743199"/>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did</a:t>
            </a:r>
            <a:r>
              <a:rPr lang="sv-SE" dirty="0">
                <a:latin typeface="Bookman Old Style" panose="02050604050505020204" pitchFamily="18" charset="0"/>
              </a:rPr>
              <a:t> not </a:t>
            </a:r>
            <a:r>
              <a:rPr lang="sv-SE" dirty="0" err="1">
                <a:latin typeface="Bookman Old Style" panose="02050604050505020204" pitchFamily="18" charset="0"/>
              </a:rPr>
              <a:t>find</a:t>
            </a:r>
            <a:r>
              <a:rPr lang="sv-SE" dirty="0">
                <a:latin typeface="Bookman Old Style" panose="02050604050505020204" pitchFamily="18" charset="0"/>
              </a:rPr>
              <a:t> </a:t>
            </a:r>
            <a:r>
              <a:rPr lang="sv-SE" dirty="0" err="1">
                <a:latin typeface="Bookman Old Style" panose="02050604050505020204" pitchFamily="18" charset="0"/>
              </a:rPr>
              <a:t>compelling</a:t>
            </a:r>
            <a:r>
              <a:rPr lang="sv-SE" dirty="0">
                <a:latin typeface="Bookman Old Style" panose="02050604050505020204" pitchFamily="18" charset="0"/>
              </a:rPr>
              <a:t> </a:t>
            </a:r>
            <a:r>
              <a:rPr lang="sv-SE" dirty="0" err="1">
                <a:latin typeface="Bookman Old Style" panose="02050604050505020204" pitchFamily="18" charset="0"/>
              </a:rPr>
              <a:t>genotype</a:t>
            </a:r>
            <a:r>
              <a:rPr lang="sv-SE" dirty="0">
                <a:latin typeface="Bookman Old Style" panose="02050604050505020204" pitchFamily="18" charset="0"/>
              </a:rPr>
              <a:t> </a:t>
            </a:r>
            <a:r>
              <a:rPr lang="sv-SE" dirty="0" err="1">
                <a:latin typeface="Bookman Old Style" panose="02050604050505020204" pitchFamily="18" charset="0"/>
              </a:rPr>
              <a:t>effects</a:t>
            </a:r>
            <a:r>
              <a:rPr lang="sv-SE" dirty="0">
                <a:latin typeface="Bookman Old Style" panose="02050604050505020204" pitchFamily="18" charset="0"/>
              </a:rPr>
              <a:t> in </a:t>
            </a:r>
            <a:r>
              <a:rPr lang="sv-SE" dirty="0" err="1">
                <a:latin typeface="Bookman Old Style" panose="02050604050505020204" pitchFamily="18" charset="0"/>
              </a:rPr>
              <a:t>open</a:t>
            </a:r>
            <a:r>
              <a:rPr lang="sv-SE" dirty="0">
                <a:latin typeface="Bookman Old Style" panose="02050604050505020204" pitchFamily="18" charset="0"/>
              </a:rPr>
              <a:t> </a:t>
            </a:r>
            <a:r>
              <a:rPr lang="sv-SE" dirty="0" err="1">
                <a:latin typeface="Bookman Old Style" panose="02050604050505020204" pitchFamily="18" charset="0"/>
              </a:rPr>
              <a:t>field</a:t>
            </a:r>
            <a:r>
              <a:rPr lang="sv-SE" dirty="0">
                <a:latin typeface="Bookman Old Style" panose="02050604050505020204" pitchFamily="18" charset="0"/>
              </a:rPr>
              <a:t>, tonic </a:t>
            </a:r>
            <a:r>
              <a:rPr lang="sv-SE" dirty="0" err="1">
                <a:latin typeface="Bookman Old Style" panose="02050604050505020204" pitchFamily="18" charset="0"/>
              </a:rPr>
              <a:t>immobility</a:t>
            </a:r>
            <a:r>
              <a:rPr lang="sv-SE" dirty="0">
                <a:latin typeface="Bookman Old Style" panose="02050604050505020204" pitchFamily="18" charset="0"/>
              </a:rPr>
              <a:t>, </a:t>
            </a:r>
            <a:r>
              <a:rPr lang="sv-SE" dirty="0" err="1">
                <a:latin typeface="Bookman Old Style" panose="02050604050505020204" pitchFamily="18" charset="0"/>
              </a:rPr>
              <a:t>aerial</a:t>
            </a:r>
            <a:r>
              <a:rPr lang="sv-SE" dirty="0">
                <a:latin typeface="Bookman Old Style" panose="02050604050505020204" pitchFamily="18" charset="0"/>
              </a:rPr>
              <a:t> predator, associative </a:t>
            </a:r>
            <a:r>
              <a:rPr lang="sv-SE" dirty="0" err="1">
                <a:latin typeface="Bookman Old Style" panose="02050604050505020204" pitchFamily="18" charset="0"/>
              </a:rPr>
              <a:t>learning</a:t>
            </a:r>
            <a:r>
              <a:rPr lang="sv-SE" dirty="0">
                <a:latin typeface="Bookman Old Style" panose="02050604050505020204" pitchFamily="18" charset="0"/>
              </a:rPr>
              <a:t> or </a:t>
            </a:r>
            <a:r>
              <a:rPr lang="sv-SE" dirty="0" err="1">
                <a:latin typeface="Bookman Old Style" panose="02050604050505020204" pitchFamily="18" charset="0"/>
              </a:rPr>
              <a:t>fecundity</a:t>
            </a:r>
            <a:r>
              <a:rPr lang="sv-SE" dirty="0">
                <a:latin typeface="Bookman Old Style" panose="02050604050505020204" pitchFamily="18" charset="0"/>
              </a:rPr>
              <a:t>. </a:t>
            </a:r>
            <a:r>
              <a:rPr lang="sv-SE" dirty="0" err="1">
                <a:latin typeface="Bookman Old Style" panose="02050604050505020204" pitchFamily="18" charset="0"/>
              </a:rPr>
              <a:t>Therefore</a:t>
            </a:r>
            <a:r>
              <a:rPr lang="sv-SE" dirty="0">
                <a:latin typeface="Bookman Old Style" panose="02050604050505020204" pitchFamily="18" charset="0"/>
              </a:rPr>
              <a:t> </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conclude</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i="1" dirty="0">
                <a:latin typeface="Bookman Old Style" panose="02050604050505020204" pitchFamily="18" charset="0"/>
              </a:rPr>
              <a:t>ADRA2C</a:t>
            </a:r>
            <a:r>
              <a:rPr lang="sv-SE" dirty="0">
                <a:latin typeface="Bookman Old Style" panose="02050604050505020204" pitchFamily="18" charset="0"/>
              </a:rPr>
              <a:t> is </a:t>
            </a:r>
            <a:r>
              <a:rPr lang="sv-SE" dirty="0" err="1">
                <a:latin typeface="Bookman Old Style" panose="02050604050505020204" pitchFamily="18" charset="0"/>
              </a:rPr>
              <a:t>probably</a:t>
            </a:r>
            <a:r>
              <a:rPr lang="sv-SE" dirty="0">
                <a:latin typeface="Bookman Old Style" panose="02050604050505020204" pitchFamily="18" charset="0"/>
              </a:rPr>
              <a:t> not </a:t>
            </a:r>
            <a:r>
              <a:rPr lang="sv-SE" dirty="0" err="1">
                <a:latin typeface="Bookman Old Style" panose="02050604050505020204" pitchFamily="18" charset="0"/>
              </a:rPr>
              <a:t>involved</a:t>
            </a:r>
            <a:r>
              <a:rPr lang="sv-SE" dirty="0">
                <a:latin typeface="Bookman Old Style" panose="02050604050505020204" pitchFamily="18" charset="0"/>
              </a:rPr>
              <a:t> in the </a:t>
            </a:r>
            <a:r>
              <a:rPr lang="sv-SE" dirty="0" err="1">
                <a:latin typeface="Bookman Old Style" panose="02050604050505020204" pitchFamily="18" charset="0"/>
              </a:rPr>
              <a:t>domestication</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the stress </a:t>
            </a:r>
            <a:r>
              <a:rPr lang="sv-SE" dirty="0" err="1">
                <a:latin typeface="Bookman Old Style" panose="02050604050505020204" pitchFamily="18" charset="0"/>
              </a:rPr>
              <a:t>response</a:t>
            </a:r>
            <a:r>
              <a:rPr lang="sv-SE" dirty="0">
                <a:latin typeface="Bookman Old Style" panose="02050604050505020204" pitchFamily="18" charset="0"/>
              </a:rPr>
              <a:t> in </a:t>
            </a:r>
            <a:r>
              <a:rPr lang="sv-SE" dirty="0" err="1">
                <a:latin typeface="Bookman Old Style" panose="02050604050505020204" pitchFamily="18" charset="0"/>
              </a:rPr>
              <a:t>chicken</a:t>
            </a:r>
            <a:r>
              <a:rPr lang="sv-SE" dirty="0">
                <a:latin typeface="Bookman Old Style" panose="02050604050505020204" pitchFamily="18" charset="0"/>
              </a:rPr>
              <a:t> …” </a:t>
            </a:r>
          </a:p>
          <a:p>
            <a:endParaRPr lang="sv-SE" dirty="0">
              <a:latin typeface="Bookman Old Style" panose="02050604050505020204" pitchFamily="18" charset="0"/>
            </a:endParaRPr>
          </a:p>
          <a:p>
            <a:r>
              <a:rPr lang="sv-SE" dirty="0" err="1">
                <a:latin typeface="Arial" panose="020B0604020202020204" pitchFamily="34" charset="0"/>
                <a:cs typeface="Arial" panose="020B0604020202020204" pitchFamily="34" charset="0"/>
              </a:rPr>
              <a:t>Elfwing</a:t>
            </a:r>
            <a:r>
              <a:rPr lang="sv-SE" dirty="0">
                <a:latin typeface="Arial" panose="020B0604020202020204" pitchFamily="34" charset="0"/>
                <a:cs typeface="Arial" panose="020B0604020202020204" pitchFamily="34" charset="0"/>
              </a:rPr>
              <a:t> et al. (2014)</a:t>
            </a:r>
          </a:p>
        </p:txBody>
      </p:sp>
      <p:pic>
        <p:nvPicPr>
          <p:cNvPr id="4" name="Bildobjekt 3">
            <a:extLst>
              <a:ext uri="{FF2B5EF4-FFF2-40B4-BE49-F238E27FC236}">
                <a16:creationId xmlns:a16="http://schemas.microsoft.com/office/drawing/2014/main" id="{DCE4B028-472B-D093-6FF5-84DAC5499B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109" y="428264"/>
            <a:ext cx="1804685" cy="1804685"/>
          </a:xfrm>
          <a:prstGeom prst="rect">
            <a:avLst/>
          </a:prstGeom>
        </p:spPr>
      </p:pic>
      <p:sp>
        <p:nvSpPr>
          <p:cNvPr id="5" name="textruta 4">
            <a:extLst>
              <a:ext uri="{FF2B5EF4-FFF2-40B4-BE49-F238E27FC236}">
                <a16:creationId xmlns:a16="http://schemas.microsoft.com/office/drawing/2014/main" id="{3BB7F10D-1726-D628-2332-0BD48872B7BC}"/>
              </a:ext>
            </a:extLst>
          </p:cNvPr>
          <p:cNvSpPr txBox="1"/>
          <p:nvPr/>
        </p:nvSpPr>
        <p:spPr>
          <a:xfrm>
            <a:off x="9200909" y="6429736"/>
            <a:ext cx="914400" cy="914400"/>
          </a:xfrm>
          <a:prstGeom prst="rect">
            <a:avLst/>
          </a:prstGeom>
          <a:noFill/>
        </p:spPr>
        <p:txBody>
          <a:bodyPr wrap="none" lIns="0" tIns="0" rIns="0" bIns="0" rtlCol="0">
            <a:noAutofit/>
          </a:bodyPr>
          <a:lstStyle/>
          <a:p>
            <a:pPr algn="l">
              <a:lnSpc>
                <a:spcPts val="3000"/>
              </a:lnSpc>
            </a:pPr>
            <a:r>
              <a:rPr lang="en-GB" sz="1200" dirty="0"/>
              <a:t>Chicken by </a:t>
            </a:r>
            <a:r>
              <a:rPr lang="en-GB" sz="1200" dirty="0" err="1"/>
              <a:t>Freepik</a:t>
            </a:r>
            <a:r>
              <a:rPr lang="en-GB" sz="1200" dirty="0"/>
              <a:t> from </a:t>
            </a:r>
            <a:r>
              <a:rPr lang="en-GB" sz="1200" dirty="0" err="1"/>
              <a:t>www.flaticon.com</a:t>
            </a:r>
            <a:endParaRPr lang="en-GB" sz="1200" dirty="0"/>
          </a:p>
        </p:txBody>
      </p:sp>
      <p:sp>
        <p:nvSpPr>
          <p:cNvPr id="6" name="textruta 5">
            <a:extLst>
              <a:ext uri="{FF2B5EF4-FFF2-40B4-BE49-F238E27FC236}">
                <a16:creationId xmlns:a16="http://schemas.microsoft.com/office/drawing/2014/main" id="{D79C1416-5BAE-59C3-BD4E-51D632697F7D}"/>
              </a:ext>
            </a:extLst>
          </p:cNvPr>
          <p:cNvSpPr txBox="1"/>
          <p:nvPr/>
        </p:nvSpPr>
        <p:spPr>
          <a:xfrm>
            <a:off x="1990846" y="1775749"/>
            <a:ext cx="914400" cy="914400"/>
          </a:xfrm>
          <a:prstGeom prst="rect">
            <a:avLst/>
          </a:prstGeom>
          <a:noFill/>
        </p:spPr>
        <p:txBody>
          <a:bodyPr wrap="none" lIns="0" tIns="0" rIns="0" bIns="0" rtlCol="0">
            <a:noAutofit/>
          </a:bodyPr>
          <a:lstStyle/>
          <a:p>
            <a:pPr algn="l">
              <a:lnSpc>
                <a:spcPts val="3000"/>
              </a:lnSpc>
            </a:pPr>
            <a:r>
              <a:rPr lang="en-GB" sz="2400" dirty="0"/>
              <a:t>Function</a:t>
            </a:r>
          </a:p>
        </p:txBody>
      </p:sp>
    </p:spTree>
    <p:extLst>
      <p:ext uri="{BB962C8B-B14F-4D97-AF65-F5344CB8AC3E}">
        <p14:creationId xmlns:p14="http://schemas.microsoft.com/office/powerpoint/2010/main" val="336622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1992774" y="2558004"/>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err="1">
                <a:latin typeface="Bookman Old Style" panose="02050604050505020204" pitchFamily="18" charset="0"/>
              </a:rPr>
              <a:t>Functionally</a:t>
            </a:r>
            <a:r>
              <a:rPr lang="sv-SE" dirty="0">
                <a:latin typeface="Bookman Old Style" panose="02050604050505020204" pitchFamily="18" charset="0"/>
              </a:rPr>
              <a:t>, the </a:t>
            </a:r>
            <a:r>
              <a:rPr lang="sv-SE" dirty="0" err="1">
                <a:latin typeface="Bookman Old Style" panose="02050604050505020204" pitchFamily="18" charset="0"/>
              </a:rPr>
              <a:t>individuals</a:t>
            </a:r>
            <a:r>
              <a:rPr lang="sv-SE" dirty="0">
                <a:latin typeface="Bookman Old Style" panose="02050604050505020204" pitchFamily="18" charset="0"/>
              </a:rPr>
              <a:t> </a:t>
            </a:r>
            <a:r>
              <a:rPr lang="sv-SE" dirty="0" err="1">
                <a:latin typeface="Bookman Old Style" panose="02050604050505020204" pitchFamily="18" charset="0"/>
              </a:rPr>
              <a:t>with</a:t>
            </a:r>
            <a:r>
              <a:rPr lang="sv-SE" dirty="0">
                <a:latin typeface="Bookman Old Style" panose="02050604050505020204" pitchFamily="18" charset="0"/>
              </a:rPr>
              <a:t> the </a:t>
            </a:r>
            <a:r>
              <a:rPr lang="sv-SE" dirty="0" err="1">
                <a:latin typeface="Bookman Old Style" panose="02050604050505020204" pitchFamily="18" charset="0"/>
              </a:rPr>
              <a:t>domestic</a:t>
            </a:r>
            <a:r>
              <a:rPr lang="sv-SE" dirty="0">
                <a:latin typeface="Bookman Old Style" panose="02050604050505020204" pitchFamily="18" charset="0"/>
              </a:rPr>
              <a:t> </a:t>
            </a:r>
            <a:r>
              <a:rPr lang="sv-SE" i="1" dirty="0">
                <a:latin typeface="Bookman Old Style" panose="02050604050505020204" pitchFamily="18" charset="0"/>
              </a:rPr>
              <a:t>TSHR</a:t>
            </a:r>
            <a:r>
              <a:rPr lang="sv-SE" dirty="0">
                <a:latin typeface="Bookman Old Style" panose="02050604050505020204" pitchFamily="18" charset="0"/>
              </a:rPr>
              <a:t> variant </a:t>
            </a:r>
            <a:r>
              <a:rPr lang="sv-SE" dirty="0" err="1">
                <a:latin typeface="Bookman Old Style" panose="02050604050505020204" pitchFamily="18" charset="0"/>
              </a:rPr>
              <a:t>had</a:t>
            </a:r>
            <a:r>
              <a:rPr lang="sv-SE" dirty="0">
                <a:latin typeface="Bookman Old Style" panose="02050604050505020204" pitchFamily="18" charset="0"/>
              </a:rPr>
              <a:t> a </a:t>
            </a:r>
            <a:r>
              <a:rPr lang="sv-SE" dirty="0" err="1">
                <a:latin typeface="Bookman Old Style" panose="02050604050505020204" pitchFamily="18" charset="0"/>
              </a:rPr>
              <a:t>lower</a:t>
            </a:r>
            <a:r>
              <a:rPr lang="sv-SE" dirty="0">
                <a:latin typeface="Bookman Old Style" panose="02050604050505020204" pitchFamily="18" charset="0"/>
              </a:rPr>
              <a:t> expression </a:t>
            </a:r>
            <a:r>
              <a:rPr lang="sv-SE" dirty="0" err="1">
                <a:latin typeface="Bookman Old Style" panose="02050604050505020204" pitchFamily="18" charset="0"/>
              </a:rPr>
              <a:t>of</a:t>
            </a:r>
            <a:r>
              <a:rPr lang="sv-SE" dirty="0">
                <a:latin typeface="Bookman Old Style" panose="02050604050505020204" pitchFamily="18" charset="0"/>
              </a:rPr>
              <a:t> the </a:t>
            </a:r>
            <a:r>
              <a:rPr lang="sv-SE" i="1" dirty="0">
                <a:latin typeface="Bookman Old Style" panose="02050604050505020204" pitchFamily="18" charset="0"/>
              </a:rPr>
              <a:t>TSHR</a:t>
            </a:r>
            <a:r>
              <a:rPr lang="sv-SE" dirty="0">
                <a:latin typeface="Bookman Old Style" panose="02050604050505020204" pitchFamily="18" charset="0"/>
              </a:rPr>
              <a:t> in the </a:t>
            </a:r>
            <a:r>
              <a:rPr lang="sv-SE" dirty="0" err="1">
                <a:latin typeface="Bookman Old Style" panose="02050604050505020204" pitchFamily="18" charset="0"/>
              </a:rPr>
              <a:t>hypothalamus</a:t>
            </a:r>
            <a:r>
              <a:rPr lang="sv-SE" dirty="0">
                <a:latin typeface="Bookman Old Style" panose="02050604050505020204" pitchFamily="18" charset="0"/>
              </a:rPr>
              <a:t> and </a:t>
            </a:r>
            <a:r>
              <a:rPr lang="sv-SE" dirty="0" err="1">
                <a:latin typeface="Bookman Old Style" panose="02050604050505020204" pitchFamily="18" charset="0"/>
              </a:rPr>
              <a:t>marginally</a:t>
            </a:r>
            <a:r>
              <a:rPr lang="sv-SE" dirty="0">
                <a:latin typeface="Bookman Old Style" panose="02050604050505020204" pitchFamily="18" charset="0"/>
              </a:rPr>
              <a:t> </a:t>
            </a:r>
            <a:r>
              <a:rPr lang="sv-SE" dirty="0" err="1">
                <a:latin typeface="Bookman Old Style" panose="02050604050505020204" pitchFamily="18" charset="0"/>
              </a:rPr>
              <a:t>higher</a:t>
            </a:r>
            <a:r>
              <a:rPr lang="sv-SE" dirty="0">
                <a:latin typeface="Bookman Old Style" panose="02050604050505020204" pitchFamily="18" charset="0"/>
              </a:rPr>
              <a:t> in the </a:t>
            </a:r>
            <a:r>
              <a:rPr lang="sv-SE" dirty="0" err="1">
                <a:latin typeface="Bookman Old Style" panose="02050604050505020204" pitchFamily="18" charset="0"/>
              </a:rPr>
              <a:t>thyroid</a:t>
            </a:r>
            <a:r>
              <a:rPr lang="sv-SE" dirty="0">
                <a:latin typeface="Bookman Old Style" panose="02050604050505020204" pitchFamily="18" charset="0"/>
              </a:rPr>
              <a:t> </a:t>
            </a:r>
            <a:r>
              <a:rPr lang="sv-SE" dirty="0" err="1">
                <a:latin typeface="Bookman Old Style" panose="02050604050505020204" pitchFamily="18" charset="0"/>
              </a:rPr>
              <a:t>gland</a:t>
            </a:r>
            <a:r>
              <a:rPr lang="sv-SE" dirty="0">
                <a:latin typeface="Bookman Old Style" panose="02050604050505020204" pitchFamily="18" charset="0"/>
              </a:rPr>
              <a:t> </a:t>
            </a:r>
            <a:r>
              <a:rPr lang="sv-SE" dirty="0" err="1">
                <a:latin typeface="Bookman Old Style" panose="02050604050505020204" pitchFamily="18" charset="0"/>
              </a:rPr>
              <a:t>than</a:t>
            </a:r>
            <a:r>
              <a:rPr lang="sv-SE" dirty="0">
                <a:latin typeface="Bookman Old Style" panose="02050604050505020204" pitchFamily="18" charset="0"/>
              </a:rPr>
              <a:t> </a:t>
            </a:r>
            <a:r>
              <a:rPr lang="sv-SE" dirty="0" err="1">
                <a:latin typeface="Bookman Old Style" panose="02050604050505020204" pitchFamily="18" charset="0"/>
              </a:rPr>
              <a:t>wild-type</a:t>
            </a:r>
            <a:r>
              <a:rPr lang="sv-SE" dirty="0">
                <a:latin typeface="Bookman Old Style" panose="02050604050505020204" pitchFamily="18" charset="0"/>
              </a:rPr>
              <a:t> </a:t>
            </a:r>
            <a:r>
              <a:rPr lang="sv-SE" i="1" dirty="0">
                <a:latin typeface="Bookman Old Style" panose="02050604050505020204" pitchFamily="18" charset="0"/>
              </a:rPr>
              <a:t>TSHR</a:t>
            </a:r>
            <a:r>
              <a:rPr lang="sv-SE" dirty="0">
                <a:latin typeface="Bookman Old Style" panose="02050604050505020204" pitchFamily="18" charset="0"/>
              </a:rPr>
              <a:t> </a:t>
            </a:r>
            <a:r>
              <a:rPr lang="sv-SE" dirty="0" err="1">
                <a:latin typeface="Bookman Old Style" panose="02050604050505020204" pitchFamily="18" charset="0"/>
              </a:rPr>
              <a:t>individuals</a:t>
            </a:r>
            <a:r>
              <a:rPr lang="sv-SE" dirty="0">
                <a:latin typeface="Bookman Old Style" panose="02050604050505020204" pitchFamily="18" charset="0"/>
              </a:rPr>
              <a:t>. Expression </a:t>
            </a:r>
            <a:r>
              <a:rPr lang="sv-SE" dirty="0" err="1">
                <a:latin typeface="Bookman Old Style" panose="02050604050505020204" pitchFamily="18" charset="0"/>
              </a:rPr>
              <a:t>of</a:t>
            </a:r>
            <a:r>
              <a:rPr lang="sv-SE" dirty="0">
                <a:latin typeface="Bookman Old Style" panose="02050604050505020204" pitchFamily="18" charset="0"/>
              </a:rPr>
              <a:t> </a:t>
            </a:r>
            <a:r>
              <a:rPr lang="sv-SE" i="1" dirty="0">
                <a:latin typeface="Bookman Old Style" panose="02050604050505020204" pitchFamily="18" charset="0"/>
              </a:rPr>
              <a:t>TSHB</a:t>
            </a:r>
            <a:r>
              <a:rPr lang="sv-SE" dirty="0">
                <a:latin typeface="Bookman Old Style" panose="02050604050505020204" pitchFamily="18" charset="0"/>
              </a:rPr>
              <a:t> and </a:t>
            </a:r>
            <a:r>
              <a:rPr lang="sv-SE" i="1" dirty="0">
                <a:latin typeface="Bookman Old Style" panose="02050604050505020204" pitchFamily="18" charset="0"/>
              </a:rPr>
              <a:t>DIO2</a:t>
            </a:r>
            <a:r>
              <a:rPr lang="sv-SE" dirty="0">
                <a:latin typeface="Bookman Old Style" panose="02050604050505020204" pitchFamily="18" charset="0"/>
              </a:rPr>
              <a:t>, </a:t>
            </a:r>
            <a:r>
              <a:rPr lang="sv-SE" dirty="0" err="1">
                <a:latin typeface="Bookman Old Style" panose="02050604050505020204" pitchFamily="18" charset="0"/>
              </a:rPr>
              <a:t>two</a:t>
            </a:r>
            <a:r>
              <a:rPr lang="sv-SE" dirty="0">
                <a:latin typeface="Bookman Old Style" panose="02050604050505020204" pitchFamily="18" charset="0"/>
              </a:rPr>
              <a:t> regulators </a:t>
            </a:r>
            <a:r>
              <a:rPr lang="sv-SE" dirty="0" err="1">
                <a:latin typeface="Bookman Old Style" panose="02050604050505020204" pitchFamily="18" charset="0"/>
              </a:rPr>
              <a:t>of</a:t>
            </a:r>
            <a:r>
              <a:rPr lang="sv-SE" dirty="0">
                <a:latin typeface="Bookman Old Style" panose="02050604050505020204" pitchFamily="18" charset="0"/>
              </a:rPr>
              <a:t> sexual </a:t>
            </a:r>
            <a:r>
              <a:rPr lang="sv-SE" dirty="0" err="1">
                <a:latin typeface="Bookman Old Style" panose="02050604050505020204" pitchFamily="18" charset="0"/>
              </a:rPr>
              <a:t>maturity</a:t>
            </a:r>
            <a:r>
              <a:rPr lang="sv-SE" dirty="0">
                <a:latin typeface="Bookman Old Style" panose="02050604050505020204" pitchFamily="18" charset="0"/>
              </a:rPr>
              <a:t> and </a:t>
            </a:r>
            <a:r>
              <a:rPr lang="sv-SE" dirty="0" err="1">
                <a:latin typeface="Bookman Old Style" panose="02050604050505020204" pitchFamily="18" charset="0"/>
              </a:rPr>
              <a:t>reproduction</a:t>
            </a:r>
            <a:r>
              <a:rPr lang="sv-SE" dirty="0">
                <a:latin typeface="Bookman Old Style" panose="02050604050505020204" pitchFamily="18" charset="0"/>
              </a:rPr>
              <a:t> in </a:t>
            </a:r>
            <a:r>
              <a:rPr lang="sv-SE" dirty="0" err="1">
                <a:latin typeface="Bookman Old Style" panose="02050604050505020204" pitchFamily="18" charset="0"/>
              </a:rPr>
              <a:t>birds</a:t>
            </a:r>
            <a:r>
              <a:rPr lang="sv-SE" dirty="0">
                <a:latin typeface="Bookman Old Style" panose="02050604050505020204" pitchFamily="18" charset="0"/>
              </a:rPr>
              <a:t>, </a:t>
            </a:r>
            <a:r>
              <a:rPr lang="sv-SE" dirty="0" err="1">
                <a:latin typeface="Bookman Old Style" panose="02050604050505020204" pitchFamily="18" charset="0"/>
              </a:rPr>
              <a:t>was</a:t>
            </a:r>
            <a:r>
              <a:rPr lang="sv-SE" dirty="0">
                <a:latin typeface="Bookman Old Style" panose="02050604050505020204" pitchFamily="18" charset="0"/>
              </a:rPr>
              <a:t> </a:t>
            </a:r>
            <a:r>
              <a:rPr lang="sv-SE" dirty="0" err="1">
                <a:latin typeface="Bookman Old Style" panose="02050604050505020204" pitchFamily="18" charset="0"/>
              </a:rPr>
              <a:t>higher</a:t>
            </a:r>
            <a:r>
              <a:rPr lang="sv-SE" dirty="0">
                <a:latin typeface="Bookman Old Style" panose="02050604050505020204" pitchFamily="18" charset="0"/>
              </a:rPr>
              <a:t> in the </a:t>
            </a:r>
            <a:r>
              <a:rPr lang="sv-SE" dirty="0" err="1">
                <a:latin typeface="Bookman Old Style" panose="02050604050505020204" pitchFamily="18" charset="0"/>
              </a:rPr>
              <a:t>pituitary</a:t>
            </a:r>
            <a:r>
              <a:rPr lang="sv-SE" dirty="0">
                <a:latin typeface="Bookman Old Style" panose="02050604050505020204" pitchFamily="18" charset="0"/>
              </a:rPr>
              <a:t> </a:t>
            </a:r>
            <a:r>
              <a:rPr lang="sv-SE" dirty="0" err="1">
                <a:latin typeface="Bookman Old Style" panose="02050604050505020204" pitchFamily="18" charset="0"/>
              </a:rPr>
              <a:t>gland</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the </a:t>
            </a:r>
            <a:r>
              <a:rPr lang="sv-SE" dirty="0" err="1">
                <a:latin typeface="Bookman Old Style" panose="02050604050505020204" pitchFamily="18" charset="0"/>
              </a:rPr>
              <a:t>domestic</a:t>
            </a:r>
            <a:r>
              <a:rPr lang="sv-SE" dirty="0">
                <a:latin typeface="Bookman Old Style" panose="02050604050505020204" pitchFamily="18" charset="0"/>
              </a:rPr>
              <a:t>-variant </a:t>
            </a:r>
            <a:r>
              <a:rPr lang="sv-SE" dirty="0" err="1">
                <a:latin typeface="Bookman Old Style" panose="02050604050505020204" pitchFamily="18" charset="0"/>
              </a:rPr>
              <a:t>chickens</a:t>
            </a:r>
            <a:r>
              <a:rPr lang="sv-SE" dirty="0">
                <a:latin typeface="Bookman Old Style" panose="02050604050505020204" pitchFamily="18" charset="0"/>
              </a:rPr>
              <a:t>.” </a:t>
            </a:r>
          </a:p>
          <a:p>
            <a:endParaRPr lang="sv-SE" dirty="0">
              <a:latin typeface="Bookman Old Style" panose="02050604050505020204" pitchFamily="18" charset="0"/>
            </a:endParaRPr>
          </a:p>
          <a:p>
            <a:r>
              <a:rPr lang="sv-SE" dirty="0" err="1">
                <a:latin typeface="Arial" panose="020B0604020202020204" pitchFamily="34" charset="0"/>
                <a:cs typeface="Arial" panose="020B0604020202020204" pitchFamily="34" charset="0"/>
              </a:rPr>
              <a:t>Fallahshahroudi</a:t>
            </a:r>
            <a:r>
              <a:rPr lang="sv-SE" dirty="0">
                <a:latin typeface="Arial" panose="020B0604020202020204" pitchFamily="34" charset="0"/>
                <a:cs typeface="Arial" panose="020B0604020202020204" pitchFamily="34" charset="0"/>
              </a:rPr>
              <a:t> et al. (2021)</a:t>
            </a:r>
          </a:p>
        </p:txBody>
      </p:sp>
      <p:pic>
        <p:nvPicPr>
          <p:cNvPr id="5" name="Bildobjekt 4">
            <a:extLst>
              <a:ext uri="{FF2B5EF4-FFF2-40B4-BE49-F238E27FC236}">
                <a16:creationId xmlns:a16="http://schemas.microsoft.com/office/drawing/2014/main" id="{1347A174-607F-F75E-A6BF-283A594F8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8109" y="428264"/>
            <a:ext cx="1804685" cy="1804685"/>
          </a:xfrm>
          <a:prstGeom prst="rect">
            <a:avLst/>
          </a:prstGeom>
        </p:spPr>
      </p:pic>
      <p:sp>
        <p:nvSpPr>
          <p:cNvPr id="6" name="textruta 5">
            <a:extLst>
              <a:ext uri="{FF2B5EF4-FFF2-40B4-BE49-F238E27FC236}">
                <a16:creationId xmlns:a16="http://schemas.microsoft.com/office/drawing/2014/main" id="{FCEF91F7-C982-EBB3-66A2-DA40E1E52623}"/>
              </a:ext>
            </a:extLst>
          </p:cNvPr>
          <p:cNvSpPr txBox="1"/>
          <p:nvPr/>
        </p:nvSpPr>
        <p:spPr>
          <a:xfrm>
            <a:off x="9200909" y="6429736"/>
            <a:ext cx="914400" cy="914400"/>
          </a:xfrm>
          <a:prstGeom prst="rect">
            <a:avLst/>
          </a:prstGeom>
          <a:noFill/>
        </p:spPr>
        <p:txBody>
          <a:bodyPr wrap="none" lIns="0" tIns="0" rIns="0" bIns="0" rtlCol="0">
            <a:noAutofit/>
          </a:bodyPr>
          <a:lstStyle/>
          <a:p>
            <a:pPr algn="l">
              <a:lnSpc>
                <a:spcPts val="3000"/>
              </a:lnSpc>
            </a:pPr>
            <a:r>
              <a:rPr lang="en-GB" sz="1200" dirty="0"/>
              <a:t>Chicken by </a:t>
            </a:r>
            <a:r>
              <a:rPr lang="en-GB" sz="1200" dirty="0" err="1"/>
              <a:t>Freepik</a:t>
            </a:r>
            <a:r>
              <a:rPr lang="en-GB" sz="1200" dirty="0"/>
              <a:t> from </a:t>
            </a:r>
            <a:r>
              <a:rPr lang="en-GB" sz="1200" dirty="0" err="1"/>
              <a:t>www.flaticon.com</a:t>
            </a:r>
            <a:endParaRPr lang="en-GB" sz="1200" dirty="0"/>
          </a:p>
        </p:txBody>
      </p:sp>
    </p:spTree>
    <p:extLst>
      <p:ext uri="{BB962C8B-B14F-4D97-AF65-F5344CB8AC3E}">
        <p14:creationId xmlns:p14="http://schemas.microsoft.com/office/powerpoint/2010/main" val="252151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212693" y="3429000"/>
            <a:ext cx="7396223" cy="2419111"/>
          </a:xfrm>
          <a:prstGeom prst="rect">
            <a:avLst/>
          </a:prstGeom>
          <a:noFill/>
        </p:spPr>
        <p:txBody>
          <a:bodyPr wrap="square" lIns="0" tIns="0" rIns="0" bIns="0" rtlCol="0">
            <a:noAutofit/>
          </a:bodyPr>
          <a:lstStyle/>
          <a:p>
            <a:r>
              <a:rPr lang="en-GB" dirty="0">
                <a:latin typeface="Bookman Old Style" panose="02050604050505020204" pitchFamily="18" charset="0"/>
              </a:rPr>
              <a:t>“</a:t>
            </a:r>
            <a:r>
              <a:rPr lang="sv-SE" dirty="0">
                <a:latin typeface="Bookman Old Style" panose="02050604050505020204" pitchFamily="18" charset="0"/>
              </a:rPr>
              <a:t>The late, </a:t>
            </a:r>
            <a:r>
              <a:rPr lang="sv-SE" dirty="0" err="1">
                <a:latin typeface="Bookman Old Style" panose="02050604050505020204" pitchFamily="18" charset="0"/>
              </a:rPr>
              <a:t>greatly</a:t>
            </a:r>
            <a:r>
              <a:rPr lang="sv-SE" dirty="0">
                <a:latin typeface="Bookman Old Style" panose="02050604050505020204" pitchFamily="18" charset="0"/>
              </a:rPr>
              <a:t> </a:t>
            </a:r>
            <a:r>
              <a:rPr lang="sv-SE" dirty="0" err="1">
                <a:latin typeface="Bookman Old Style" panose="02050604050505020204" pitchFamily="18" charset="0"/>
              </a:rPr>
              <a:t>loved</a:t>
            </a:r>
            <a:r>
              <a:rPr lang="sv-SE" dirty="0">
                <a:latin typeface="Bookman Old Style" panose="02050604050505020204" pitchFamily="18" charset="0"/>
              </a:rPr>
              <a:t>, James Crow </a:t>
            </a:r>
            <a:r>
              <a:rPr lang="sv-SE" dirty="0" err="1">
                <a:latin typeface="Bookman Old Style" panose="02050604050505020204" pitchFamily="18" charset="0"/>
              </a:rPr>
              <a:t>used</a:t>
            </a:r>
            <a:r>
              <a:rPr lang="sv-SE" dirty="0">
                <a:latin typeface="Bookman Old Style" panose="02050604050505020204" pitchFamily="18" charset="0"/>
              </a:rPr>
              <a:t> to </a:t>
            </a:r>
            <a:r>
              <a:rPr lang="sv-SE" dirty="0" err="1">
                <a:latin typeface="Bookman Old Style" panose="02050604050505020204" pitchFamily="18" charset="0"/>
              </a:rPr>
              <a:t>say</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he</a:t>
            </a:r>
            <a:r>
              <a:rPr lang="sv-SE" dirty="0">
                <a:latin typeface="Bookman Old Style" panose="02050604050505020204" pitchFamily="18" charset="0"/>
              </a:rPr>
              <a:t> </a:t>
            </a:r>
            <a:r>
              <a:rPr lang="sv-SE" dirty="0" err="1">
                <a:latin typeface="Bookman Old Style" panose="02050604050505020204" pitchFamily="18" charset="0"/>
              </a:rPr>
              <a:t>had</a:t>
            </a:r>
            <a:r>
              <a:rPr lang="sv-SE" dirty="0">
                <a:latin typeface="Bookman Old Style" panose="02050604050505020204" pitchFamily="18" charset="0"/>
              </a:rPr>
              <a:t> no </a:t>
            </a:r>
            <a:r>
              <a:rPr lang="sv-SE" dirty="0" err="1">
                <a:latin typeface="Bookman Old Style" panose="02050604050505020204" pitchFamily="18" charset="0"/>
              </a:rPr>
              <a:t>objection</a:t>
            </a:r>
            <a:r>
              <a:rPr lang="sv-SE" dirty="0">
                <a:latin typeface="Bookman Old Style" panose="02050604050505020204" pitchFamily="18" charset="0"/>
              </a:rPr>
              <a:t> to </a:t>
            </a:r>
            <a:r>
              <a:rPr lang="sv-SE" dirty="0" err="1">
                <a:latin typeface="Bookman Old Style" panose="02050604050505020204" pitchFamily="18" charset="0"/>
              </a:rPr>
              <a:t>graduate</a:t>
            </a:r>
            <a:r>
              <a:rPr lang="sv-SE" dirty="0">
                <a:latin typeface="Bookman Old Style" panose="02050604050505020204" pitchFamily="18" charset="0"/>
              </a:rPr>
              <a:t> students in </a:t>
            </a:r>
            <a:r>
              <a:rPr lang="sv-SE" dirty="0" err="1">
                <a:latin typeface="Bookman Old Style" panose="02050604050505020204" pitchFamily="18" charset="0"/>
              </a:rPr>
              <a:t>his</a:t>
            </a:r>
            <a:r>
              <a:rPr lang="sv-SE" dirty="0">
                <a:latin typeface="Bookman Old Style" panose="02050604050505020204" pitchFamily="18" charset="0"/>
              </a:rPr>
              <a:t> </a:t>
            </a:r>
            <a:r>
              <a:rPr lang="sv-SE" dirty="0" err="1">
                <a:latin typeface="Bookman Old Style" panose="02050604050505020204" pitchFamily="18" charset="0"/>
              </a:rPr>
              <a:t>department</a:t>
            </a:r>
            <a:r>
              <a:rPr lang="sv-SE" dirty="0">
                <a:latin typeface="Bookman Old Style" panose="02050604050505020204" pitchFamily="18" charset="0"/>
              </a:rPr>
              <a:t> not </a:t>
            </a:r>
            <a:r>
              <a:rPr lang="sv-SE" dirty="0" err="1">
                <a:latin typeface="Bookman Old Style" panose="02050604050505020204" pitchFamily="18" charset="0"/>
              </a:rPr>
              <a:t>taking</a:t>
            </a:r>
            <a:r>
              <a:rPr lang="sv-SE" dirty="0">
                <a:latin typeface="Bookman Old Style" panose="02050604050505020204" pitchFamily="18" charset="0"/>
              </a:rPr>
              <a:t> </a:t>
            </a:r>
            <a:r>
              <a:rPr lang="sv-SE" dirty="0" err="1">
                <a:latin typeface="Bookman Old Style" panose="02050604050505020204" pitchFamily="18" charset="0"/>
              </a:rPr>
              <a:t>his</a:t>
            </a:r>
            <a:r>
              <a:rPr lang="sv-SE" dirty="0">
                <a:latin typeface="Bookman Old Style" panose="02050604050505020204" pitchFamily="18" charset="0"/>
              </a:rPr>
              <a:t> </a:t>
            </a:r>
            <a:r>
              <a:rPr lang="sv-SE" dirty="0" err="1">
                <a:latin typeface="Bookman Old Style" panose="02050604050505020204" pitchFamily="18" charset="0"/>
              </a:rPr>
              <a:t>course</a:t>
            </a:r>
            <a:r>
              <a:rPr lang="sv-SE" dirty="0">
                <a:latin typeface="Bookman Old Style" panose="02050604050505020204" pitchFamily="18" charset="0"/>
              </a:rPr>
              <a:t> on population </a:t>
            </a:r>
            <a:r>
              <a:rPr lang="sv-SE" dirty="0" err="1">
                <a:latin typeface="Bookman Old Style" panose="02050604050505020204" pitchFamily="18" charset="0"/>
              </a:rPr>
              <a:t>genetics</a:t>
            </a:r>
            <a:r>
              <a:rPr lang="sv-SE" dirty="0">
                <a:latin typeface="Bookman Old Style" panose="02050604050505020204" pitchFamily="18" charset="0"/>
              </a:rPr>
              <a:t>, </a:t>
            </a:r>
            <a:r>
              <a:rPr lang="sv-SE" dirty="0" err="1">
                <a:latin typeface="Bookman Old Style" panose="02050604050505020204" pitchFamily="18" charset="0"/>
              </a:rPr>
              <a:t>but</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he</a:t>
            </a:r>
            <a:r>
              <a:rPr lang="sv-SE" dirty="0">
                <a:latin typeface="Bookman Old Style" panose="02050604050505020204" pitchFamily="18" charset="0"/>
              </a:rPr>
              <a:t> </a:t>
            </a:r>
            <a:r>
              <a:rPr lang="sv-SE" dirty="0" err="1">
                <a:latin typeface="Bookman Old Style" panose="02050604050505020204" pitchFamily="18" charset="0"/>
              </a:rPr>
              <a:t>would</a:t>
            </a:r>
            <a:r>
              <a:rPr lang="sv-SE" dirty="0">
                <a:latin typeface="Bookman Old Style" panose="02050604050505020204" pitchFamily="18" charset="0"/>
              </a:rPr>
              <a:t> like </a:t>
            </a:r>
            <a:r>
              <a:rPr lang="sv-SE" dirty="0" err="1">
                <a:latin typeface="Bookman Old Style" panose="02050604050505020204" pitchFamily="18" charset="0"/>
              </a:rPr>
              <a:t>them</a:t>
            </a:r>
            <a:r>
              <a:rPr lang="sv-SE" dirty="0">
                <a:latin typeface="Bookman Old Style" panose="02050604050505020204" pitchFamily="18" charset="0"/>
              </a:rPr>
              <a:t> to </a:t>
            </a:r>
            <a:r>
              <a:rPr lang="sv-SE" dirty="0" err="1">
                <a:latin typeface="Bookman Old Style" panose="02050604050505020204" pitchFamily="18" charset="0"/>
              </a:rPr>
              <a:t>sign</a:t>
            </a:r>
            <a:r>
              <a:rPr lang="sv-SE" dirty="0">
                <a:latin typeface="Bookman Old Style" panose="02050604050505020204" pitchFamily="18" charset="0"/>
              </a:rPr>
              <a:t> a </a:t>
            </a:r>
            <a:r>
              <a:rPr lang="sv-SE" dirty="0" err="1">
                <a:latin typeface="Bookman Old Style" panose="02050604050505020204" pitchFamily="18" charset="0"/>
              </a:rPr>
              <a:t>statement</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they</a:t>
            </a:r>
            <a:r>
              <a:rPr lang="sv-SE" dirty="0">
                <a:latin typeface="Bookman Old Style" panose="02050604050505020204" pitchFamily="18" charset="0"/>
              </a:rPr>
              <a:t> </a:t>
            </a:r>
            <a:r>
              <a:rPr lang="sv-SE" dirty="0" err="1">
                <a:latin typeface="Bookman Old Style" panose="02050604050505020204" pitchFamily="18" charset="0"/>
              </a:rPr>
              <a:t>would</a:t>
            </a:r>
            <a:r>
              <a:rPr lang="sv-SE" dirty="0">
                <a:latin typeface="Bookman Old Style" panose="02050604050505020204" pitchFamily="18" charset="0"/>
              </a:rPr>
              <a:t> not make </a:t>
            </a:r>
            <a:r>
              <a:rPr lang="sv-SE" dirty="0" err="1">
                <a:latin typeface="Bookman Old Style" panose="02050604050505020204" pitchFamily="18" charset="0"/>
              </a:rPr>
              <a:t>any</a:t>
            </a:r>
            <a:r>
              <a:rPr lang="sv-SE" dirty="0">
                <a:latin typeface="Bookman Old Style" panose="02050604050505020204" pitchFamily="18" charset="0"/>
              </a:rPr>
              <a:t> </a:t>
            </a:r>
            <a:r>
              <a:rPr lang="sv-SE" dirty="0" err="1">
                <a:latin typeface="Bookman Old Style" panose="02050604050505020204" pitchFamily="18" charset="0"/>
              </a:rPr>
              <a:t>pronouncements</a:t>
            </a:r>
            <a:r>
              <a:rPr lang="sv-SE" dirty="0">
                <a:latin typeface="Bookman Old Style" panose="02050604050505020204" pitchFamily="18" charset="0"/>
              </a:rPr>
              <a:t> </a:t>
            </a:r>
            <a:r>
              <a:rPr lang="sv-SE" dirty="0" err="1">
                <a:latin typeface="Bookman Old Style" panose="02050604050505020204" pitchFamily="18" charset="0"/>
              </a:rPr>
              <a:t>about</a:t>
            </a:r>
            <a:r>
              <a:rPr lang="sv-SE" dirty="0">
                <a:latin typeface="Bookman Old Style" panose="02050604050505020204" pitchFamily="18" charset="0"/>
              </a:rPr>
              <a:t> evolution. </a:t>
            </a:r>
            <a:r>
              <a:rPr lang="sv-SE" dirty="0" err="1">
                <a:latin typeface="Bookman Old Style" panose="02050604050505020204" pitchFamily="18" charset="0"/>
              </a:rPr>
              <a:t>There</a:t>
            </a:r>
            <a:r>
              <a:rPr lang="sv-SE" dirty="0">
                <a:latin typeface="Bookman Old Style" panose="02050604050505020204" pitchFamily="18" charset="0"/>
              </a:rPr>
              <a:t> </a:t>
            </a:r>
            <a:r>
              <a:rPr lang="sv-SE" dirty="0" err="1">
                <a:latin typeface="Bookman Old Style" panose="02050604050505020204" pitchFamily="18" charset="0"/>
              </a:rPr>
              <a:t>are</a:t>
            </a:r>
            <a:r>
              <a:rPr lang="sv-SE" dirty="0">
                <a:latin typeface="Bookman Old Style" panose="02050604050505020204" pitchFamily="18" charset="0"/>
              </a:rPr>
              <a:t> still </a:t>
            </a:r>
            <a:r>
              <a:rPr lang="sv-SE" dirty="0" err="1">
                <a:latin typeface="Bookman Old Style" panose="02050604050505020204" pitchFamily="18" charset="0"/>
              </a:rPr>
              <a:t>many</a:t>
            </a:r>
            <a:r>
              <a:rPr lang="sv-SE" dirty="0">
                <a:latin typeface="Bookman Old Style" panose="02050604050505020204" pitchFamily="18" charset="0"/>
              </a:rPr>
              <a:t> </a:t>
            </a:r>
            <a:r>
              <a:rPr lang="sv-SE" dirty="0" err="1">
                <a:latin typeface="Bookman Old Style" panose="02050604050505020204" pitchFamily="18" charset="0"/>
              </a:rPr>
              <a:t>papers</a:t>
            </a:r>
            <a:r>
              <a:rPr lang="sv-SE" dirty="0">
                <a:latin typeface="Bookman Old Style" panose="02050604050505020204" pitchFamily="18" charset="0"/>
              </a:rPr>
              <a:t> </a:t>
            </a:r>
            <a:r>
              <a:rPr lang="sv-SE" dirty="0" err="1">
                <a:latin typeface="Bookman Old Style" panose="02050604050505020204" pitchFamily="18" charset="0"/>
              </a:rPr>
              <a:t>published</a:t>
            </a:r>
            <a:r>
              <a:rPr lang="sv-SE" dirty="0">
                <a:latin typeface="Bookman Old Style" panose="02050604050505020204" pitchFamily="18" charset="0"/>
              </a:rPr>
              <a:t> </a:t>
            </a:r>
            <a:r>
              <a:rPr lang="sv-SE" dirty="0" err="1">
                <a:latin typeface="Bookman Old Style" panose="02050604050505020204" pitchFamily="18" charset="0"/>
              </a:rPr>
              <a:t>with</a:t>
            </a:r>
            <a:r>
              <a:rPr lang="sv-SE" dirty="0">
                <a:latin typeface="Bookman Old Style" panose="02050604050505020204" pitchFamily="18" charset="0"/>
              </a:rPr>
              <a:t> </a:t>
            </a:r>
            <a:r>
              <a:rPr lang="sv-SE" dirty="0" err="1">
                <a:latin typeface="Bookman Old Style" panose="02050604050505020204" pitchFamily="18" charset="0"/>
              </a:rPr>
              <a:t>confused</a:t>
            </a:r>
            <a:r>
              <a:rPr lang="sv-SE" dirty="0">
                <a:latin typeface="Bookman Old Style" panose="02050604050505020204" pitchFamily="18" charset="0"/>
              </a:rPr>
              <a:t> </a:t>
            </a:r>
            <a:r>
              <a:rPr lang="sv-SE" dirty="0" err="1">
                <a:latin typeface="Bookman Old Style" panose="02050604050505020204" pitchFamily="18" charset="0"/>
              </a:rPr>
              <a:t>ideas</a:t>
            </a:r>
            <a:r>
              <a:rPr lang="sv-SE" dirty="0">
                <a:latin typeface="Bookman Old Style" panose="02050604050505020204" pitchFamily="18" charset="0"/>
              </a:rPr>
              <a:t> </a:t>
            </a:r>
            <a:r>
              <a:rPr lang="sv-SE" dirty="0" err="1">
                <a:latin typeface="Bookman Old Style" panose="02050604050505020204" pitchFamily="18" charset="0"/>
              </a:rPr>
              <a:t>about</a:t>
            </a:r>
            <a:r>
              <a:rPr lang="sv-SE" dirty="0">
                <a:latin typeface="Bookman Old Style" panose="02050604050505020204" pitchFamily="18" charset="0"/>
              </a:rPr>
              <a:t> evolution, </a:t>
            </a:r>
            <a:r>
              <a:rPr lang="sv-SE" dirty="0" err="1">
                <a:latin typeface="Bookman Old Style" panose="02050604050505020204" pitchFamily="18" charset="0"/>
              </a:rPr>
              <a:t>suggesting</a:t>
            </a:r>
            <a:r>
              <a:rPr lang="sv-SE" dirty="0">
                <a:latin typeface="Bookman Old Style" panose="02050604050505020204" pitchFamily="18" charset="0"/>
              </a:rPr>
              <a:t> </a:t>
            </a:r>
            <a:r>
              <a:rPr lang="sv-SE" dirty="0" err="1">
                <a:latin typeface="Bookman Old Style" panose="02050604050505020204" pitchFamily="18" charset="0"/>
              </a:rPr>
              <a:t>that</a:t>
            </a:r>
            <a:r>
              <a:rPr lang="sv-SE" dirty="0">
                <a:latin typeface="Bookman Old Style" panose="02050604050505020204" pitchFamily="18" charset="0"/>
              </a:rPr>
              <a:t> </a:t>
            </a:r>
            <a:r>
              <a:rPr lang="sv-SE" dirty="0" err="1">
                <a:latin typeface="Bookman Old Style" panose="02050604050505020204" pitchFamily="18" charset="0"/>
              </a:rPr>
              <a:t>we</a:t>
            </a:r>
            <a:r>
              <a:rPr lang="sv-SE" dirty="0">
                <a:latin typeface="Bookman Old Style" panose="02050604050505020204" pitchFamily="18" charset="0"/>
              </a:rPr>
              <a:t> </a:t>
            </a:r>
            <a:r>
              <a:rPr lang="sv-SE" dirty="0" err="1">
                <a:latin typeface="Bookman Old Style" panose="02050604050505020204" pitchFamily="18" charset="0"/>
              </a:rPr>
              <a:t>need</a:t>
            </a:r>
            <a:r>
              <a:rPr lang="sv-SE" dirty="0">
                <a:latin typeface="Bookman Old Style" panose="02050604050505020204" pitchFamily="18" charset="0"/>
              </a:rPr>
              <a:t> a ‘</a:t>
            </a:r>
            <a:r>
              <a:rPr lang="sv-SE" dirty="0" err="1">
                <a:latin typeface="Bookman Old Style" panose="02050604050505020204" pitchFamily="18" charset="0"/>
              </a:rPr>
              <a:t>Crow’s</a:t>
            </a:r>
            <a:r>
              <a:rPr lang="sv-SE" dirty="0">
                <a:latin typeface="Bookman Old Style" panose="02050604050505020204" pitchFamily="18" charset="0"/>
              </a:rPr>
              <a:t> </a:t>
            </a:r>
            <a:r>
              <a:rPr lang="sv-SE" dirty="0" err="1">
                <a:latin typeface="Bookman Old Style" panose="02050604050505020204" pitchFamily="18" charset="0"/>
              </a:rPr>
              <a:t>Law</a:t>
            </a:r>
            <a:r>
              <a:rPr lang="sv-SE" dirty="0">
                <a:latin typeface="Bookman Old Style" panose="02050604050505020204" pitchFamily="18" charset="0"/>
              </a:rPr>
              <a:t>’, </a:t>
            </a:r>
            <a:r>
              <a:rPr lang="sv-SE" dirty="0" err="1">
                <a:latin typeface="Bookman Old Style" panose="02050604050505020204" pitchFamily="18" charset="0"/>
              </a:rPr>
              <a:t>requiring</a:t>
            </a:r>
            <a:r>
              <a:rPr lang="sv-SE" dirty="0">
                <a:latin typeface="Bookman Old Style" panose="02050604050505020204" pitchFamily="18" charset="0"/>
              </a:rPr>
              <a:t> </a:t>
            </a:r>
            <a:r>
              <a:rPr lang="sv-SE" dirty="0" err="1">
                <a:latin typeface="Bookman Old Style" panose="02050604050505020204" pitchFamily="18" charset="0"/>
              </a:rPr>
              <a:t>authors</a:t>
            </a:r>
            <a:r>
              <a:rPr lang="sv-SE" dirty="0">
                <a:latin typeface="Bookman Old Style" panose="02050604050505020204" pitchFamily="18" charset="0"/>
              </a:rPr>
              <a:t> </a:t>
            </a:r>
            <a:r>
              <a:rPr lang="sv-SE" dirty="0" err="1">
                <a:latin typeface="Bookman Old Style" panose="02050604050505020204" pitchFamily="18" charset="0"/>
              </a:rPr>
              <a:t>who</a:t>
            </a:r>
            <a:r>
              <a:rPr lang="sv-SE" dirty="0">
                <a:latin typeface="Bookman Old Style" panose="02050604050505020204" pitchFamily="18" charset="0"/>
              </a:rPr>
              <a:t> </a:t>
            </a:r>
            <a:r>
              <a:rPr lang="sv-SE" dirty="0" err="1">
                <a:latin typeface="Bookman Old Style" panose="02050604050505020204" pitchFamily="18" charset="0"/>
              </a:rPr>
              <a:t>discuss</a:t>
            </a:r>
            <a:r>
              <a:rPr lang="sv-SE" dirty="0">
                <a:latin typeface="Bookman Old Style" panose="02050604050505020204" pitchFamily="18" charset="0"/>
              </a:rPr>
              <a:t> evolution to </a:t>
            </a:r>
            <a:r>
              <a:rPr lang="sv-SE" dirty="0" err="1">
                <a:latin typeface="Bookman Old Style" panose="02050604050505020204" pitchFamily="18" charset="0"/>
              </a:rPr>
              <a:t>have</a:t>
            </a:r>
            <a:r>
              <a:rPr lang="sv-SE" dirty="0">
                <a:latin typeface="Bookman Old Style" panose="02050604050505020204" pitchFamily="18" charset="0"/>
              </a:rPr>
              <a:t> </a:t>
            </a:r>
            <a:r>
              <a:rPr lang="sv-SE" dirty="0" err="1">
                <a:latin typeface="Bookman Old Style" panose="02050604050505020204" pitchFamily="18" charset="0"/>
              </a:rPr>
              <a:t>acquired</a:t>
            </a:r>
            <a:r>
              <a:rPr lang="sv-SE" dirty="0">
                <a:latin typeface="Bookman Old Style" panose="02050604050505020204" pitchFamily="18" charset="0"/>
              </a:rPr>
              <a:t> a </a:t>
            </a:r>
            <a:r>
              <a:rPr lang="sv-SE" dirty="0" err="1">
                <a:latin typeface="Bookman Old Style" panose="02050604050505020204" pitchFamily="18" charset="0"/>
              </a:rPr>
              <a:t>knowledge</a:t>
            </a:r>
            <a:r>
              <a:rPr lang="sv-SE" dirty="0">
                <a:latin typeface="Bookman Old Style" panose="02050604050505020204" pitchFamily="18" charset="0"/>
              </a:rPr>
              <a:t> </a:t>
            </a:r>
            <a:r>
              <a:rPr lang="sv-SE" dirty="0" err="1">
                <a:latin typeface="Bookman Old Style" panose="02050604050505020204" pitchFamily="18" charset="0"/>
              </a:rPr>
              <a:t>of</a:t>
            </a:r>
            <a:r>
              <a:rPr lang="sv-SE" dirty="0">
                <a:latin typeface="Bookman Old Style" panose="02050604050505020204" pitchFamily="18" charset="0"/>
              </a:rPr>
              <a:t> </a:t>
            </a:r>
            <a:r>
              <a:rPr lang="sv-SE" dirty="0" err="1">
                <a:latin typeface="Bookman Old Style" panose="02050604050505020204" pitchFamily="18" charset="0"/>
              </a:rPr>
              <a:t>basic</a:t>
            </a:r>
            <a:r>
              <a:rPr lang="sv-SE" dirty="0">
                <a:latin typeface="Bookman Old Style" panose="02050604050505020204" pitchFamily="18" charset="0"/>
              </a:rPr>
              <a:t> population </a:t>
            </a:r>
            <a:r>
              <a:rPr lang="sv-SE" dirty="0" err="1">
                <a:latin typeface="Bookman Old Style" panose="02050604050505020204" pitchFamily="18" charset="0"/>
              </a:rPr>
              <a:t>genetics</a:t>
            </a:r>
            <a:r>
              <a:rPr lang="sv-SE" dirty="0">
                <a:latin typeface="Bookman Old Style" panose="02050604050505020204" pitchFamily="18" charset="0"/>
              </a:rPr>
              <a:t>.” </a:t>
            </a:r>
          </a:p>
          <a:p>
            <a:endParaRPr lang="sv-SE" dirty="0">
              <a:latin typeface="Bookman Old Style" panose="02050604050505020204" pitchFamily="18" charset="0"/>
            </a:endParaRPr>
          </a:p>
          <a:p>
            <a:r>
              <a:rPr lang="sv-SE" dirty="0">
                <a:latin typeface="Arial" panose="020B0604020202020204" pitchFamily="34" charset="0"/>
                <a:cs typeface="Arial" panose="020B0604020202020204" pitchFamily="34" charset="0"/>
              </a:rPr>
              <a:t>Brian </a:t>
            </a:r>
            <a:r>
              <a:rPr lang="sv-SE" dirty="0" err="1">
                <a:latin typeface="Arial" panose="020B0604020202020204" pitchFamily="34" charset="0"/>
                <a:cs typeface="Arial" panose="020B0604020202020204" pitchFamily="34" charset="0"/>
              </a:rPr>
              <a:t>Charlesworth</a:t>
            </a:r>
            <a:r>
              <a:rPr lang="sv-SE" dirty="0">
                <a:latin typeface="Arial" panose="020B0604020202020204" pitchFamily="34" charset="0"/>
                <a:cs typeface="Arial" panose="020B0604020202020204" pitchFamily="34" charset="0"/>
              </a:rPr>
              <a:t> (2019)</a:t>
            </a:r>
          </a:p>
        </p:txBody>
      </p:sp>
      <mc:AlternateContent xmlns:mc="http://schemas.openxmlformats.org/markup-compatibility/2006" xmlns:a14="http://schemas.microsoft.com/office/drawing/2010/main">
        <mc:Choice Requires="a14">
          <p:sp>
            <p:nvSpPr>
              <p:cNvPr id="4" name="textruta 3">
                <a:extLst>
                  <a:ext uri="{FF2B5EF4-FFF2-40B4-BE49-F238E27FC236}">
                    <a16:creationId xmlns:a16="http://schemas.microsoft.com/office/drawing/2014/main" id="{BD40926F-622E-D383-7855-BBF5005A5C2F}"/>
                  </a:ext>
                </a:extLst>
              </p:cNvPr>
              <p:cNvSpPr txBox="1"/>
              <p:nvPr/>
            </p:nvSpPr>
            <p:spPr>
              <a:xfrm>
                <a:off x="2326511" y="1678329"/>
                <a:ext cx="914400" cy="914400"/>
              </a:xfrm>
              <a:prstGeom prst="rect">
                <a:avLst/>
              </a:prstGeom>
              <a:noFill/>
            </p:spPr>
            <p:txBody>
              <a:bodyPr wrap="none" lIns="0" tIns="0" rIns="0" bIns="0" rtlCol="0">
                <a:noAutofit/>
              </a:bodyPr>
              <a:lstStyle/>
              <a:p>
                <a:pPr algn="l">
                  <a:lnSpc>
                    <a:spcPts val="3000"/>
                  </a:lnSpc>
                </a:pPr>
                <a14:m>
                  <m:oMathPara xmlns:m="http://schemas.openxmlformats.org/officeDocument/2006/math">
                    <m:oMathParaPr>
                      <m:jc m:val="centerGroup"/>
                    </m:oMathParaPr>
                    <m:oMath xmlns:m="http://schemas.openxmlformats.org/officeDocument/2006/math">
                      <m:sSub>
                        <m:sSubPr>
                          <m:ctrlPr>
                            <a:rPr lang="sv-SE" sz="2400" b="0" i="1" smtClean="0">
                              <a:latin typeface="Cambria Math" panose="02040503050406030204" pitchFamily="18" charset="0"/>
                            </a:rPr>
                          </m:ctrlPr>
                        </m:sSubPr>
                        <m:e>
                          <m:acc>
                            <m:accPr>
                              <m:chr m:val="̇"/>
                              <m:ctrlPr>
                                <a:rPr lang="sv-SE" sz="2400" b="0" i="1" smtClean="0">
                                  <a:latin typeface="Cambria Math" panose="02040503050406030204" pitchFamily="18" charset="0"/>
                                </a:rPr>
                              </m:ctrlPr>
                            </m:accPr>
                            <m:e>
                              <m:r>
                                <a:rPr lang="sv-SE" sz="2400" b="0" i="1" smtClean="0">
                                  <a:latin typeface="Cambria Math" panose="02040503050406030204" pitchFamily="18" charset="0"/>
                                </a:rPr>
                                <m:t>𝑝</m:t>
                              </m:r>
                            </m:e>
                          </m:acc>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r>
                        <a:rPr lang="sv-SE" sz="2400" b="0" i="1" smtClean="0">
                          <a:latin typeface="Cambria Math" panose="02040503050406030204" pitchFamily="18" charset="0"/>
                        </a:rPr>
                        <m:t>𝑠</m:t>
                      </m:r>
                      <m:r>
                        <a:rPr lang="sv-SE" sz="2400" b="0" i="1" smtClean="0">
                          <a:latin typeface="Cambria Math" panose="02040503050406030204" pitchFamily="18" charset="0"/>
                        </a:rPr>
                        <m:t> </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𝛾</m:t>
                          </m:r>
                        </m:e>
                        <m:sub>
                          <m:r>
                            <a:rPr lang="sv-SE" sz="2400" b="0" i="1" smtClean="0">
                              <a:latin typeface="Cambria Math" panose="02040503050406030204" pitchFamily="18" charset="0"/>
                            </a:rPr>
                            <m:t>𝑖</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𝑐</m:t>
                              </m:r>
                            </m:e>
                            <m:sub>
                              <m:r>
                                <a:rPr lang="sv-SE" sz="2400" b="0" i="1" smtClean="0">
                                  <a:latin typeface="Cambria Math" panose="02040503050406030204" pitchFamily="18" charset="0"/>
                                </a:rPr>
                                <m:t>1</m:t>
                              </m:r>
                            </m:sub>
                          </m:sSub>
                          <m:r>
                            <a:rPr lang="sv-SE" sz="2400" b="0" i="1" smtClean="0">
                              <a:latin typeface="Cambria Math" panose="02040503050406030204" pitchFamily="18" charset="0"/>
                            </a:rPr>
                            <m:t>−</m:t>
                          </m:r>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𝑧</m:t>
                              </m:r>
                            </m:e>
                            <m:sup>
                              <m:r>
                                <a:rPr lang="sv-SE" sz="2400" b="0" i="1" smtClean="0">
                                  <a:latin typeface="Cambria Math" panose="02040503050406030204" pitchFamily="18" charset="0"/>
                                </a:rPr>
                                <m:t>′</m:t>
                              </m:r>
                            </m:sup>
                          </m:sSup>
                        </m:e>
                      </m:d>
                      <m:r>
                        <a:rPr lang="sv-SE" sz="2400" b="0" i="1" smtClean="0">
                          <a:latin typeface="Cambria Math" panose="02040503050406030204" pitchFamily="18" charset="0"/>
                        </a:rPr>
                        <m:t>−</m:t>
                      </m:r>
                      <m:f>
                        <m:fPr>
                          <m:ctrlPr>
                            <a:rPr lang="sv-SE" sz="2400" b="0" i="1" smtClean="0">
                              <a:latin typeface="Cambria Math" panose="02040503050406030204" pitchFamily="18" charset="0"/>
                            </a:rPr>
                          </m:ctrlPr>
                        </m:fPr>
                        <m:num>
                          <m:sSup>
                            <m:sSupPr>
                              <m:ctrlPr>
                                <a:rPr lang="sv-SE" sz="2400" b="0" i="1" smtClean="0">
                                  <a:latin typeface="Cambria Math" panose="02040503050406030204" pitchFamily="18" charset="0"/>
                                </a:rPr>
                              </m:ctrlPr>
                            </m:sSupPr>
                            <m:e>
                              <m:r>
                                <a:rPr lang="sv-SE" sz="2400" b="0" i="1" smtClean="0">
                                  <a:latin typeface="Cambria Math" panose="02040503050406030204" pitchFamily="18" charset="0"/>
                                </a:rPr>
                                <m:t>𝑠</m:t>
                              </m:r>
                              <m:r>
                                <a:rPr lang="sv-SE" sz="2400" b="0" i="1" smtClean="0">
                                  <a:latin typeface="Cambria Math" panose="02040503050406030204" pitchFamily="18" charset="0"/>
                                </a:rPr>
                                <m:t>𝛾</m:t>
                              </m:r>
                            </m:e>
                            <m:sup>
                              <m:r>
                                <a:rPr lang="sv-SE" sz="2400" b="0" i="1" smtClean="0">
                                  <a:latin typeface="Cambria Math" panose="02040503050406030204" pitchFamily="18" charset="0"/>
                                </a:rPr>
                                <m:t>2</m:t>
                              </m:r>
                            </m:sup>
                          </m:sSup>
                        </m:num>
                        <m:den>
                          <m:r>
                            <a:rPr lang="sv-SE" sz="2400" b="0" i="1" smtClean="0">
                              <a:latin typeface="Cambria Math" panose="02040503050406030204" pitchFamily="18" charset="0"/>
                            </a:rPr>
                            <m:t>2</m:t>
                          </m:r>
                        </m:den>
                      </m:f>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d>
                        <m:dPr>
                          <m:ctrlPr>
                            <a:rPr lang="sv-SE" sz="2400" b="0" i="1" smtClean="0">
                              <a:latin typeface="Cambria Math" panose="02040503050406030204" pitchFamily="18" charset="0"/>
                            </a:rPr>
                          </m:ctrlPr>
                        </m:dPr>
                        <m:e>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e>
                      </m:d>
                      <m:r>
                        <a:rPr lang="sv-SE" sz="2400" b="0" i="1" smtClean="0">
                          <a:latin typeface="Cambria Math" panose="02040503050406030204" pitchFamily="18" charset="0"/>
                        </a:rPr>
                        <m:t>+</m:t>
                      </m:r>
                      <m:r>
                        <a:rPr lang="sv-SE" sz="2400" b="0" i="1" smtClean="0">
                          <a:latin typeface="Cambria Math" panose="02040503050406030204" pitchFamily="18" charset="0"/>
                        </a:rPr>
                        <m:t>𝜇</m:t>
                      </m:r>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𝑞</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sSub>
                        <m:sSubPr>
                          <m:ctrlPr>
                            <a:rPr lang="sv-SE" sz="2400" b="0" i="1" smtClean="0">
                              <a:latin typeface="Cambria Math" panose="02040503050406030204" pitchFamily="18" charset="0"/>
                            </a:rPr>
                          </m:ctrlPr>
                        </m:sSubPr>
                        <m:e>
                          <m:r>
                            <a:rPr lang="sv-SE" sz="2400" b="0" i="1" smtClean="0">
                              <a:latin typeface="Cambria Math" panose="02040503050406030204" pitchFamily="18" charset="0"/>
                            </a:rPr>
                            <m:t>𝑝</m:t>
                          </m:r>
                        </m:e>
                        <m:sub>
                          <m:r>
                            <a:rPr lang="sv-SE" sz="2400" b="0" i="1" smtClean="0">
                              <a:latin typeface="Cambria Math" panose="02040503050406030204" pitchFamily="18" charset="0"/>
                            </a:rPr>
                            <m:t>𝑖</m:t>
                          </m:r>
                        </m:sub>
                      </m:sSub>
                      <m:r>
                        <a:rPr lang="sv-SE" sz="2400" b="0" i="1" smtClean="0">
                          <a:latin typeface="Cambria Math" panose="02040503050406030204" pitchFamily="18" charset="0"/>
                        </a:rPr>
                        <m:t>)</m:t>
                      </m:r>
                    </m:oMath>
                  </m:oMathPara>
                </a14:m>
                <a:endParaRPr lang="sv-SE" sz="2400" b="0" dirty="0"/>
              </a:p>
              <a:p>
                <a:pPr algn="l">
                  <a:lnSpc>
                    <a:spcPts val="3000"/>
                  </a:lnSpc>
                </a:pPr>
                <a:endParaRPr lang="en-GB" sz="2400" dirty="0"/>
              </a:p>
            </p:txBody>
          </p:sp>
        </mc:Choice>
        <mc:Fallback xmlns="">
          <p:sp>
            <p:nvSpPr>
              <p:cNvPr id="4" name="textruta 3">
                <a:extLst>
                  <a:ext uri="{FF2B5EF4-FFF2-40B4-BE49-F238E27FC236}">
                    <a16:creationId xmlns:a16="http://schemas.microsoft.com/office/drawing/2014/main" id="{BD40926F-622E-D383-7855-BBF5005A5C2F}"/>
                  </a:ext>
                </a:extLst>
              </p:cNvPr>
              <p:cNvSpPr txBox="1">
                <a:spLocks noRot="1" noChangeAspect="1" noMove="1" noResize="1" noEditPoints="1" noAdjustHandles="1" noChangeArrowheads="1" noChangeShapeType="1" noTextEdit="1"/>
              </p:cNvSpPr>
              <p:nvPr/>
            </p:nvSpPr>
            <p:spPr>
              <a:xfrm>
                <a:off x="2326511" y="1678329"/>
                <a:ext cx="914400" cy="914400"/>
              </a:xfrm>
              <a:prstGeom prst="rect">
                <a:avLst/>
              </a:prstGeom>
              <a:blipFill>
                <a:blip r:embed="rId2"/>
                <a:stretch>
                  <a:fillRect l="-12329" t="-27397" r="-690411"/>
                </a:stretch>
              </a:blipFill>
            </p:spPr>
            <p:txBody>
              <a:bodyPr/>
              <a:lstStyle/>
              <a:p>
                <a:r>
                  <a:rPr lang="en-GB">
                    <a:noFill/>
                  </a:rPr>
                  <a:t> </a:t>
                </a:r>
              </a:p>
            </p:txBody>
          </p:sp>
        </mc:Fallback>
      </mc:AlternateContent>
      <p:sp>
        <p:nvSpPr>
          <p:cNvPr id="7" name="textruta 6">
            <a:extLst>
              <a:ext uri="{FF2B5EF4-FFF2-40B4-BE49-F238E27FC236}">
                <a16:creationId xmlns:a16="http://schemas.microsoft.com/office/drawing/2014/main" id="{F29C91AC-88E2-E1B3-612B-FB1935E9B1A2}"/>
              </a:ext>
            </a:extLst>
          </p:cNvPr>
          <p:cNvSpPr txBox="1"/>
          <p:nvPr/>
        </p:nvSpPr>
        <p:spPr>
          <a:xfrm>
            <a:off x="8345347" y="2314937"/>
            <a:ext cx="914400" cy="914400"/>
          </a:xfrm>
          <a:prstGeom prst="rect">
            <a:avLst/>
          </a:prstGeom>
          <a:noFill/>
        </p:spPr>
        <p:txBody>
          <a:bodyPr wrap="none" lIns="0" tIns="0" rIns="0" bIns="0" rtlCol="0">
            <a:noAutofit/>
          </a:bodyPr>
          <a:lstStyle/>
          <a:p>
            <a:pPr algn="l">
              <a:lnSpc>
                <a:spcPts val="3000"/>
              </a:lnSpc>
            </a:pPr>
            <a:r>
              <a:rPr lang="en-GB" dirty="0"/>
              <a:t>Jain &amp; Stephan (2017)</a:t>
            </a:r>
          </a:p>
        </p:txBody>
      </p:sp>
    </p:spTree>
    <p:extLst>
      <p:ext uri="{BB962C8B-B14F-4D97-AF65-F5344CB8AC3E}">
        <p14:creationId xmlns:p14="http://schemas.microsoft.com/office/powerpoint/2010/main" val="16805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736203"/>
            <a:ext cx="8530542" cy="3831220"/>
          </a:xfrm>
          <a:prstGeom prst="rect">
            <a:avLst/>
          </a:prstGeom>
          <a:noFill/>
        </p:spPr>
        <p:txBody>
          <a:bodyPr wrap="square" lIns="0" tIns="0" rIns="0" bIns="0" rtlCol="0">
            <a:noAutofit/>
          </a:bodyPr>
          <a:lstStyle/>
          <a:p>
            <a:pPr algn="l">
              <a:lnSpc>
                <a:spcPts val="3000"/>
              </a:lnSpc>
            </a:pPr>
            <a:r>
              <a:rPr lang="en-GB" sz="2400" dirty="0"/>
              <a:t>Upsides:</a:t>
            </a:r>
          </a:p>
          <a:p>
            <a:pPr algn="l">
              <a:lnSpc>
                <a:spcPts val="3000"/>
              </a:lnSpc>
            </a:pPr>
            <a:endParaRPr lang="en-GB" sz="2400" dirty="0"/>
          </a:p>
          <a:p>
            <a:pPr marL="457200" indent="-457200" algn="l">
              <a:lnSpc>
                <a:spcPts val="3000"/>
              </a:lnSpc>
              <a:buAutoNum type="arabicPeriod"/>
            </a:pPr>
            <a:r>
              <a:rPr lang="en-GB" sz="2400" dirty="0"/>
              <a:t>Natural history of the genome</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Bring genomics to some interesting population</a:t>
            </a:r>
          </a:p>
          <a:p>
            <a:pPr marL="457200" indent="-457200" algn="l">
              <a:lnSpc>
                <a:spcPts val="3000"/>
              </a:lnSpc>
              <a:buAutoNum type="arabicPeriod"/>
            </a:pPr>
            <a:endParaRPr lang="en-GB" sz="2400" dirty="0"/>
          </a:p>
          <a:p>
            <a:pPr marL="457200" indent="-457200" algn="l">
              <a:lnSpc>
                <a:spcPts val="3000"/>
              </a:lnSpc>
              <a:buAutoNum type="arabicPeriod"/>
            </a:pPr>
            <a:r>
              <a:rPr lang="en-GB" sz="2400" dirty="0"/>
              <a:t>Maybe even find a monogenic adaptation</a:t>
            </a:r>
          </a:p>
        </p:txBody>
      </p:sp>
    </p:spTree>
    <p:extLst>
      <p:ext uri="{BB962C8B-B14F-4D97-AF65-F5344CB8AC3E}">
        <p14:creationId xmlns:p14="http://schemas.microsoft.com/office/powerpoint/2010/main" val="29183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36EF0D47-FE52-CCA2-7FF8-71F0F2155750}"/>
              </a:ext>
            </a:extLst>
          </p:cNvPr>
          <p:cNvSpPr txBox="1"/>
          <p:nvPr/>
        </p:nvSpPr>
        <p:spPr>
          <a:xfrm>
            <a:off x="1655180" y="1250066"/>
            <a:ext cx="8530542" cy="4317357"/>
          </a:xfrm>
          <a:prstGeom prst="rect">
            <a:avLst/>
          </a:prstGeom>
          <a:noFill/>
        </p:spPr>
        <p:txBody>
          <a:bodyPr wrap="square" lIns="0" tIns="0" rIns="0" bIns="0" rtlCol="0">
            <a:noAutofit/>
          </a:bodyPr>
          <a:lstStyle/>
          <a:p>
            <a:pPr algn="l">
              <a:lnSpc>
                <a:spcPts val="3000"/>
              </a:lnSpc>
            </a:pPr>
            <a:r>
              <a:rPr lang="en-GB" sz="2400" dirty="0"/>
              <a:t>We need:</a:t>
            </a:r>
          </a:p>
          <a:p>
            <a:pPr algn="l">
              <a:lnSpc>
                <a:spcPts val="3000"/>
              </a:lnSpc>
            </a:pPr>
            <a:endParaRPr lang="en-GB" sz="2400" dirty="0"/>
          </a:p>
          <a:p>
            <a:pPr>
              <a:lnSpc>
                <a:spcPts val="3000"/>
              </a:lnSpc>
            </a:pPr>
            <a:r>
              <a:rPr lang="en-GB" sz="2400" dirty="0"/>
              <a:t>Analysis workflows that make modern selection mapping as easy as a Hardy-Weinberg scan</a:t>
            </a:r>
          </a:p>
          <a:p>
            <a:pPr>
              <a:lnSpc>
                <a:spcPts val="3000"/>
              </a:lnSpc>
            </a:pPr>
            <a:r>
              <a:rPr lang="en-GB" sz="1400" dirty="0" err="1">
                <a:latin typeface="Courier" pitchFamily="2" charset="0"/>
              </a:rPr>
              <a:t>nextflow</a:t>
            </a:r>
            <a:r>
              <a:rPr lang="en-GB" sz="1400" dirty="0">
                <a:latin typeface="Courier" pitchFamily="2" charset="0"/>
              </a:rPr>
              <a:t> </a:t>
            </a:r>
            <a:r>
              <a:rPr lang="en-GB" sz="1400" dirty="0" err="1">
                <a:latin typeface="Courier" pitchFamily="2" charset="0"/>
              </a:rPr>
              <a:t>domestic_selection_mapping.nf</a:t>
            </a:r>
            <a:r>
              <a:rPr lang="en-GB" sz="1400" dirty="0">
                <a:latin typeface="Courier" pitchFamily="2" charset="0"/>
              </a:rPr>
              <a:t> --species sheep --variants </a:t>
            </a:r>
            <a:r>
              <a:rPr lang="en-GB" sz="1400" dirty="0" err="1">
                <a:latin typeface="Courier" pitchFamily="2" charset="0"/>
              </a:rPr>
              <a:t>sheep.vcf.gz</a:t>
            </a:r>
            <a:endParaRPr lang="en-GB" sz="1400" dirty="0">
              <a:latin typeface="Courier" pitchFamily="2" charset="0"/>
            </a:endParaRPr>
          </a:p>
          <a:p>
            <a:pPr>
              <a:lnSpc>
                <a:spcPts val="3000"/>
              </a:lnSpc>
            </a:pPr>
            <a:endParaRPr lang="en-GB" sz="2400" dirty="0">
              <a:latin typeface="Courier" pitchFamily="2" charset="0"/>
            </a:endParaRPr>
          </a:p>
          <a:p>
            <a:pPr>
              <a:lnSpc>
                <a:spcPts val="3000"/>
              </a:lnSpc>
            </a:pPr>
            <a:r>
              <a:rPr lang="en-GB" sz="2400" dirty="0"/>
              <a:t>Simulation workflows that let us check performance, accounting for genome features</a:t>
            </a:r>
          </a:p>
          <a:p>
            <a:pPr>
              <a:lnSpc>
                <a:spcPts val="3000"/>
              </a:lnSpc>
            </a:pPr>
            <a:endParaRPr lang="en-GB" sz="2400" dirty="0"/>
          </a:p>
          <a:p>
            <a:pPr>
              <a:lnSpc>
                <a:spcPts val="3000"/>
              </a:lnSpc>
            </a:pPr>
            <a:r>
              <a:rPr lang="en-GB" sz="2400" dirty="0"/>
              <a:t>To think of selection mapping like an exploratory analysis</a:t>
            </a:r>
          </a:p>
        </p:txBody>
      </p:sp>
    </p:spTree>
    <p:extLst>
      <p:ext uri="{BB962C8B-B14F-4D97-AF65-F5344CB8AC3E}">
        <p14:creationId xmlns:p14="http://schemas.microsoft.com/office/powerpoint/2010/main" val="112332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ubrik 4">
            <a:extLst>
              <a:ext uri="{FF2B5EF4-FFF2-40B4-BE49-F238E27FC236}">
                <a16:creationId xmlns:a16="http://schemas.microsoft.com/office/drawing/2014/main" id="{980FB052-7EF5-4414-B1AA-3C8733427AB6}"/>
              </a:ext>
            </a:extLst>
          </p:cNvPr>
          <p:cNvSpPr>
            <a:spLocks noGrp="1"/>
          </p:cNvSpPr>
          <p:nvPr>
            <p:ph type="title"/>
          </p:nvPr>
        </p:nvSpPr>
        <p:spPr/>
        <p:txBody>
          <a:bodyPr/>
          <a:lstStyle/>
          <a:p>
            <a:r>
              <a:rPr lang="en-GB" dirty="0"/>
              <a:t>? ! @</a:t>
            </a:r>
          </a:p>
        </p:txBody>
      </p:sp>
      <p:sp>
        <p:nvSpPr>
          <p:cNvPr id="6" name="Platshållare för text 5">
            <a:extLst>
              <a:ext uri="{FF2B5EF4-FFF2-40B4-BE49-F238E27FC236}">
                <a16:creationId xmlns:a16="http://schemas.microsoft.com/office/drawing/2014/main" id="{EAE3C8FA-67DE-40A0-8639-FAA15F2A23DE}"/>
              </a:ext>
            </a:extLst>
          </p:cNvPr>
          <p:cNvSpPr>
            <a:spLocks noGrp="1"/>
          </p:cNvSpPr>
          <p:nvPr>
            <p:ph idx="1"/>
          </p:nvPr>
        </p:nvSpPr>
        <p:spPr/>
        <p:txBody>
          <a:bodyPr/>
          <a:lstStyle/>
          <a:p>
            <a:endParaRPr lang="en-GB" dirty="0"/>
          </a:p>
          <a:p>
            <a:pPr marL="0" indent="0">
              <a:buNone/>
            </a:pPr>
            <a:r>
              <a:rPr lang="en-GB" dirty="0" err="1"/>
              <a:t>Martin.Johnsson@slu.se</a:t>
            </a:r>
            <a:endParaRPr lang="en-GB" dirty="0"/>
          </a:p>
          <a:p>
            <a:endParaRPr lang="en-GB" dirty="0"/>
          </a:p>
          <a:p>
            <a:pPr marL="0" indent="0">
              <a:buNone/>
            </a:pPr>
            <a:r>
              <a:rPr lang="en-GB" dirty="0"/>
              <a:t>         @</a:t>
            </a:r>
            <a:r>
              <a:rPr lang="en-GB" dirty="0" err="1"/>
              <a:t>mrtnj</a:t>
            </a:r>
            <a:endParaRPr lang="en-GB" dirty="0"/>
          </a:p>
          <a:p>
            <a:pPr marL="0" indent="0">
              <a:buNone/>
            </a:pPr>
            <a:endParaRPr lang="en-GB" dirty="0"/>
          </a:p>
          <a:p>
            <a:pPr marL="0" indent="0">
              <a:buNone/>
            </a:pPr>
            <a:r>
              <a:rPr lang="en-GB" dirty="0"/>
              <a:t>https://</a:t>
            </a:r>
            <a:r>
              <a:rPr lang="en-GB" dirty="0" err="1"/>
              <a:t>github.com</a:t>
            </a:r>
            <a:r>
              <a:rPr lang="en-GB" dirty="0"/>
              <a:t>/</a:t>
            </a:r>
            <a:r>
              <a:rPr lang="en-GB" dirty="0" err="1"/>
              <a:t>mrtnj</a:t>
            </a:r>
            <a:r>
              <a:rPr lang="en-GB" dirty="0"/>
              <a:t>/asas2022</a:t>
            </a:r>
          </a:p>
        </p:txBody>
      </p:sp>
      <p:pic>
        <p:nvPicPr>
          <p:cNvPr id="3" name="Bildobjekt 2">
            <a:extLst>
              <a:ext uri="{FF2B5EF4-FFF2-40B4-BE49-F238E27FC236}">
                <a16:creationId xmlns:a16="http://schemas.microsoft.com/office/drawing/2014/main" id="{58E1A5D9-243B-8F5A-4CB6-958AA335B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071" y="3841125"/>
            <a:ext cx="599167" cy="599167"/>
          </a:xfrm>
          <a:prstGeom prst="rect">
            <a:avLst/>
          </a:prstGeom>
        </p:spPr>
      </p:pic>
    </p:spTree>
    <p:extLst>
      <p:ext uri="{BB962C8B-B14F-4D97-AF65-F5344CB8AC3E}">
        <p14:creationId xmlns:p14="http://schemas.microsoft.com/office/powerpoint/2010/main" val="82608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24A255C-D90E-81A5-B3F0-17FC1FC5334D}"/>
              </a:ext>
            </a:extLst>
          </p:cNvPr>
          <p:cNvSpPr txBox="1"/>
          <p:nvPr/>
        </p:nvSpPr>
        <p:spPr>
          <a:xfrm>
            <a:off x="2397888" y="2465409"/>
            <a:ext cx="7396223" cy="2569580"/>
          </a:xfrm>
          <a:prstGeom prst="rect">
            <a:avLst/>
          </a:prstGeom>
          <a:noFill/>
        </p:spPr>
        <p:txBody>
          <a:bodyPr wrap="square" lIns="0" tIns="0" rIns="0" bIns="0" rtlCol="0">
            <a:noAutofit/>
          </a:bodyPr>
          <a:lstStyle/>
          <a:p>
            <a:pPr algn="l">
              <a:lnSpc>
                <a:spcPts val="3000"/>
              </a:lnSpc>
            </a:pPr>
            <a:r>
              <a:rPr lang="en-GB" sz="2400" dirty="0"/>
              <a:t>Selection mapping</a:t>
            </a:r>
          </a:p>
          <a:p>
            <a:pPr algn="l">
              <a:lnSpc>
                <a:spcPts val="3000"/>
              </a:lnSpc>
            </a:pPr>
            <a:endParaRPr lang="en-GB" sz="2400" dirty="0"/>
          </a:p>
          <a:p>
            <a:pPr algn="l">
              <a:lnSpc>
                <a:spcPts val="3000"/>
              </a:lnSpc>
            </a:pPr>
            <a:r>
              <a:rPr lang="en-GB" sz="2400" dirty="0"/>
              <a:t>Population genetic limitations</a:t>
            </a:r>
          </a:p>
          <a:p>
            <a:pPr algn="l">
              <a:lnSpc>
                <a:spcPts val="3000"/>
              </a:lnSpc>
            </a:pPr>
            <a:endParaRPr lang="en-GB" sz="2400" dirty="0"/>
          </a:p>
          <a:p>
            <a:pPr algn="l">
              <a:lnSpc>
                <a:spcPts val="3000"/>
              </a:lnSpc>
            </a:pPr>
            <a:r>
              <a:rPr lang="en-GB" sz="2400" dirty="0"/>
              <a:t>Practical concerns</a:t>
            </a:r>
          </a:p>
        </p:txBody>
      </p:sp>
    </p:spTree>
    <p:extLst>
      <p:ext uri="{BB962C8B-B14F-4D97-AF65-F5344CB8AC3E}">
        <p14:creationId xmlns:p14="http://schemas.microsoft.com/office/powerpoint/2010/main" val="132710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ruta 8">
            <a:extLst>
              <a:ext uri="{FF2B5EF4-FFF2-40B4-BE49-F238E27FC236}">
                <a16:creationId xmlns:a16="http://schemas.microsoft.com/office/drawing/2014/main" id="{96F9E9AC-DD06-FE9C-85A2-E8C8DFBD702D}"/>
              </a:ext>
            </a:extLst>
          </p:cNvPr>
          <p:cNvSpPr txBox="1"/>
          <p:nvPr/>
        </p:nvSpPr>
        <p:spPr>
          <a:xfrm>
            <a:off x="2739342" y="2757668"/>
            <a:ext cx="6713316" cy="2034251"/>
          </a:xfrm>
          <a:prstGeom prst="rect">
            <a:avLst/>
          </a:prstGeom>
          <a:noFill/>
        </p:spPr>
        <p:txBody>
          <a:bodyPr wrap="square" lIns="0" tIns="0" rIns="0" bIns="0" rtlCol="0">
            <a:noAutofit/>
          </a:bodyPr>
          <a:lstStyle/>
          <a:p>
            <a:pPr algn="l">
              <a:lnSpc>
                <a:spcPts val="3000"/>
              </a:lnSpc>
            </a:pPr>
            <a:r>
              <a:rPr lang="en-GB" sz="3200" dirty="0"/>
              <a:t>Slides &amp; references:</a:t>
            </a:r>
          </a:p>
          <a:p>
            <a:pPr algn="l">
              <a:lnSpc>
                <a:spcPts val="3000"/>
              </a:lnSpc>
            </a:pPr>
            <a:endParaRPr lang="en-GB" sz="3200" dirty="0"/>
          </a:p>
          <a:p>
            <a:pPr>
              <a:lnSpc>
                <a:spcPts val="3000"/>
              </a:lnSpc>
            </a:pPr>
            <a:r>
              <a:rPr lang="en-GB" sz="3200" dirty="0">
                <a:solidFill>
                  <a:schemeClr val="accent4"/>
                </a:solidFill>
              </a:rPr>
              <a:t>https://</a:t>
            </a:r>
            <a:r>
              <a:rPr lang="en-GB" sz="3200" dirty="0" err="1">
                <a:solidFill>
                  <a:schemeClr val="accent4"/>
                </a:solidFill>
              </a:rPr>
              <a:t>github.com</a:t>
            </a:r>
            <a:r>
              <a:rPr lang="en-GB" sz="3200" dirty="0">
                <a:solidFill>
                  <a:schemeClr val="accent4"/>
                </a:solidFill>
              </a:rPr>
              <a:t>/</a:t>
            </a:r>
            <a:r>
              <a:rPr lang="en-GB" sz="3200" dirty="0" err="1">
                <a:solidFill>
                  <a:schemeClr val="accent4"/>
                </a:solidFill>
              </a:rPr>
              <a:t>mrtnj</a:t>
            </a:r>
            <a:r>
              <a:rPr lang="en-GB" sz="3200" dirty="0">
                <a:solidFill>
                  <a:schemeClr val="accent4"/>
                </a:solidFill>
              </a:rPr>
              <a:t>/asas2022</a:t>
            </a:r>
          </a:p>
          <a:p>
            <a:pPr algn="l">
              <a:lnSpc>
                <a:spcPts val="3000"/>
              </a:lnSpc>
            </a:pPr>
            <a:endParaRPr lang="en-GB" sz="3200" dirty="0"/>
          </a:p>
        </p:txBody>
      </p:sp>
    </p:spTree>
    <p:extLst>
      <p:ext uri="{BB962C8B-B14F-4D97-AF65-F5344CB8AC3E}">
        <p14:creationId xmlns:p14="http://schemas.microsoft.com/office/powerpoint/2010/main" val="174831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C2BBB514-EEBD-BE94-6837-9E20F00C3FCB}"/>
              </a:ext>
            </a:extLst>
          </p:cNvPr>
          <p:cNvSpPr txBox="1"/>
          <p:nvPr/>
        </p:nvSpPr>
        <p:spPr>
          <a:xfrm>
            <a:off x="1111170" y="613458"/>
            <a:ext cx="9780608" cy="4548851"/>
          </a:xfrm>
          <a:prstGeom prst="rect">
            <a:avLst/>
          </a:prstGeom>
          <a:noFill/>
        </p:spPr>
        <p:txBody>
          <a:bodyPr wrap="square" lIns="0" tIns="0" rIns="0" bIns="0" rtlCol="0">
            <a:noAutofit/>
          </a:bodyPr>
          <a:lstStyle/>
          <a:p>
            <a:pPr>
              <a:lnSpc>
                <a:spcPts val="3000"/>
              </a:lnSpc>
            </a:pPr>
            <a:r>
              <a:rPr lang="sv-SE" sz="1600" dirty="0">
                <a:latin typeface="Courier" pitchFamily="2" charset="0"/>
              </a:rPr>
              <a:t>GAATGTAACTTCAATTACTTTGCCTCAGTGACAAAGGAATGAAACAATATAGCCATCCTCTAGTTTGAGAGCCTGCAGCAGAATTACTATGGATCACTAATAGGAAGTAGCTTATTAGTAAAGGTAAGTAACATAAGGATATCTTTTGTACACAAAATGAGTAAGTATGATTGGGTTTATGCAAACCTACTGAAATAACTCAAATCACGGGTCTACTTATCTGTCCACCAAAAAAAAACAACAACAAAAAAACACTAATATTCTTTTGCTTAGTCCACAAAAAGCAGAACATAAAAAGTAACACTGGACTCAGAATAAAAGCAAGGGAGAGTTTGCAAGAGAGCACCCACAAGAGGTTACAAAACATCACTCAATCAGTGCTACCTTTGAAGAGGGAGTACAAGTCCCCAGTTTCTTAGTCTCTCACCAGGTCTTGTTTGCTGTGAGAAACATAGACTCTTCTGTAGTGCTCTTAGTTGTATTGGATCATCAGGAAAGTTAAGAGAGGACAGAGATTAAGCTGGAAGTGGAATTTAACACTATGGCTCAAGATTGACAAGCTGCCGCTGCAGTGTCAGGCAATGTTTTATGTATAAAAAACTATGGCTTTCAACTATGGCTCTTACTGCCTAGAAATCAAGTGTAGAATAGACTCATGGCAGCTAAGAGCATTGATCCAGAGAAGACAGAGATTCCTCTGGTGATCTATTCATTTTGCCAGATGATTTTATTTTCCTCTGTGTCAGCCTGTGTCAATCATTTATTTGCCCAAGTCAAGAGGAACTGAGGAACTGAGATTTTCATGTCCTGTTGCTAATACAGAATGCGGTGTCCCTGCATTCTGGGACAAGCTGGCTATTTTAGCAGTAAGAACAAGAAAATCAGCAGAGAAGTTTGATACTCTAGAAAAATCCTGAGGGCAGCTGAAACATGCTGAATATTACAACACATGGAATGTTA</a:t>
            </a:r>
            <a:endParaRPr lang="en-GB" dirty="0">
              <a:latin typeface="Courier" pitchFamily="2" charset="0"/>
            </a:endParaRPr>
          </a:p>
        </p:txBody>
      </p:sp>
      <p:sp>
        <p:nvSpPr>
          <p:cNvPr id="4" name="textruta 3">
            <a:extLst>
              <a:ext uri="{FF2B5EF4-FFF2-40B4-BE49-F238E27FC236}">
                <a16:creationId xmlns:a16="http://schemas.microsoft.com/office/drawing/2014/main" id="{10D41B03-DE49-D201-C083-C24BEE5651BF}"/>
              </a:ext>
            </a:extLst>
          </p:cNvPr>
          <p:cNvSpPr txBox="1"/>
          <p:nvPr/>
        </p:nvSpPr>
        <p:spPr>
          <a:xfrm>
            <a:off x="2010137" y="5642659"/>
            <a:ext cx="7384648" cy="914400"/>
          </a:xfrm>
          <a:prstGeom prst="rect">
            <a:avLst/>
          </a:prstGeom>
          <a:noFill/>
        </p:spPr>
        <p:txBody>
          <a:bodyPr wrap="none" lIns="0" tIns="0" rIns="0" bIns="0" rtlCol="0">
            <a:noAutofit/>
          </a:bodyPr>
          <a:lstStyle/>
          <a:p>
            <a:pPr algn="l">
              <a:lnSpc>
                <a:spcPts val="3000"/>
              </a:lnSpc>
            </a:pPr>
            <a:r>
              <a:rPr lang="en-GB" sz="2400" dirty="0"/>
              <a:t>Cast your mind back to 2010, the “(post-)genomic era” …</a:t>
            </a:r>
          </a:p>
        </p:txBody>
      </p:sp>
    </p:spTree>
    <p:extLst>
      <p:ext uri="{BB962C8B-B14F-4D97-AF65-F5344CB8AC3E}">
        <p14:creationId xmlns:p14="http://schemas.microsoft.com/office/powerpoint/2010/main" val="1960128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sp>
        <p:nvSpPr>
          <p:cNvPr id="2" name="textruta 1">
            <a:extLst>
              <a:ext uri="{FF2B5EF4-FFF2-40B4-BE49-F238E27FC236}">
                <a16:creationId xmlns:a16="http://schemas.microsoft.com/office/drawing/2014/main" id="{13B603DA-A4DA-92AD-FB9E-B809E1AA846D}"/>
              </a:ext>
            </a:extLst>
          </p:cNvPr>
          <p:cNvSpPr txBox="1"/>
          <p:nvPr/>
        </p:nvSpPr>
        <p:spPr>
          <a:xfrm>
            <a:off x="1122744" y="3429000"/>
            <a:ext cx="2974693" cy="1270322"/>
          </a:xfrm>
          <a:prstGeom prst="rect">
            <a:avLst/>
          </a:prstGeom>
          <a:noFill/>
        </p:spPr>
        <p:txBody>
          <a:bodyPr wrap="none" lIns="0" tIns="0" rIns="0" bIns="0" rtlCol="0">
            <a:noAutofit/>
          </a:bodyPr>
          <a:lstStyle/>
          <a:p>
            <a:pPr algn="l">
              <a:lnSpc>
                <a:spcPts val="3000"/>
              </a:lnSpc>
            </a:pPr>
            <a:r>
              <a:rPr lang="en-GB" sz="2400" dirty="0"/>
              <a:t>Reference genome</a:t>
            </a:r>
          </a:p>
          <a:p>
            <a:pPr algn="l">
              <a:lnSpc>
                <a:spcPts val="3000"/>
              </a:lnSpc>
            </a:pPr>
            <a:endParaRPr lang="en-GB" sz="2400" dirty="0"/>
          </a:p>
          <a:p>
            <a:pPr algn="l">
              <a:lnSpc>
                <a:spcPts val="3000"/>
              </a:lnSpc>
            </a:pPr>
            <a:r>
              <a:rPr lang="en-GB" sz="2400" dirty="0"/>
              <a:t>SNP chip</a:t>
            </a:r>
          </a:p>
        </p:txBody>
      </p:sp>
      <p:sp>
        <p:nvSpPr>
          <p:cNvPr id="4" name="textruta 3">
            <a:extLst>
              <a:ext uri="{FF2B5EF4-FFF2-40B4-BE49-F238E27FC236}">
                <a16:creationId xmlns:a16="http://schemas.microsoft.com/office/drawing/2014/main" id="{92F5B6CC-556B-98F0-DE2B-BCFB1E1B98C7}"/>
              </a:ext>
            </a:extLst>
          </p:cNvPr>
          <p:cNvSpPr txBox="1"/>
          <p:nvPr/>
        </p:nvSpPr>
        <p:spPr>
          <a:xfrm>
            <a:off x="8327019" y="6400800"/>
            <a:ext cx="914400" cy="914400"/>
          </a:xfrm>
          <a:prstGeom prst="rect">
            <a:avLst/>
          </a:prstGeom>
          <a:noFill/>
        </p:spPr>
        <p:txBody>
          <a:bodyPr wrap="none" lIns="0" tIns="0" rIns="0" bIns="0" rtlCol="0">
            <a:noAutofit/>
          </a:bodyPr>
          <a:lstStyle/>
          <a:p>
            <a:pPr algn="l">
              <a:lnSpc>
                <a:spcPts val="3000"/>
              </a:lnSpc>
            </a:pPr>
            <a:r>
              <a:rPr lang="en-GB" sz="1200" dirty="0"/>
              <a:t>Cow, pig and chicken by </a:t>
            </a:r>
            <a:r>
              <a:rPr lang="en-GB" sz="1200" dirty="0" err="1"/>
              <a:t>Freepik</a:t>
            </a:r>
            <a:r>
              <a:rPr lang="en-GB" sz="1200" dirty="0"/>
              <a:t> from </a:t>
            </a:r>
            <a:r>
              <a:rPr lang="en-GB" sz="1200" dirty="0" err="1"/>
              <a:t>www.flaticon.com</a:t>
            </a:r>
            <a:endParaRPr lang="en-GB" sz="1200" dirty="0"/>
          </a:p>
        </p:txBody>
      </p:sp>
      <p:pic>
        <p:nvPicPr>
          <p:cNvPr id="6" name="Bildobjekt 5">
            <a:extLst>
              <a:ext uri="{FF2B5EF4-FFF2-40B4-BE49-F238E27FC236}">
                <a16:creationId xmlns:a16="http://schemas.microsoft.com/office/drawing/2014/main" id="{D62CCB49-4BCD-6D0D-D59E-0A6A80D3A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036" y="1558724"/>
            <a:ext cx="1607916" cy="1607916"/>
          </a:xfrm>
          <a:prstGeom prst="rect">
            <a:avLst/>
          </a:prstGeom>
        </p:spPr>
      </p:pic>
      <p:pic>
        <p:nvPicPr>
          <p:cNvPr id="8" name="Bildobjekt 7">
            <a:extLst>
              <a:ext uri="{FF2B5EF4-FFF2-40B4-BE49-F238E27FC236}">
                <a16:creationId xmlns:a16="http://schemas.microsoft.com/office/drawing/2014/main" id="{2DB38F95-EE51-A38D-517D-B159B7A63A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1419" y="1716910"/>
            <a:ext cx="1607917" cy="1607917"/>
          </a:xfrm>
          <a:prstGeom prst="rect">
            <a:avLst/>
          </a:prstGeom>
        </p:spPr>
      </p:pic>
      <p:pic>
        <p:nvPicPr>
          <p:cNvPr id="10" name="Bildobjekt 9">
            <a:extLst>
              <a:ext uri="{FF2B5EF4-FFF2-40B4-BE49-F238E27FC236}">
                <a16:creationId xmlns:a16="http://schemas.microsoft.com/office/drawing/2014/main" id="{2C44AC53-D402-AA5A-ABEC-CB97004825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0021" y="1905482"/>
            <a:ext cx="914400" cy="914400"/>
          </a:xfrm>
          <a:prstGeom prst="rect">
            <a:avLst/>
          </a:prstGeom>
        </p:spPr>
      </p:pic>
      <p:sp>
        <p:nvSpPr>
          <p:cNvPr id="11" name="textruta 10">
            <a:extLst>
              <a:ext uri="{FF2B5EF4-FFF2-40B4-BE49-F238E27FC236}">
                <a16:creationId xmlns:a16="http://schemas.microsoft.com/office/drawing/2014/main" id="{42459979-0383-450D-8053-0FD481F8ED98}"/>
              </a:ext>
            </a:extLst>
          </p:cNvPr>
          <p:cNvSpPr txBox="1"/>
          <p:nvPr/>
        </p:nvSpPr>
        <p:spPr>
          <a:xfrm>
            <a:off x="4873904" y="3429000"/>
            <a:ext cx="914400" cy="914400"/>
          </a:xfrm>
          <a:prstGeom prst="rect">
            <a:avLst/>
          </a:prstGeom>
          <a:noFill/>
        </p:spPr>
        <p:txBody>
          <a:bodyPr wrap="none" lIns="0" tIns="0" rIns="0" bIns="0" rtlCol="0">
            <a:noAutofit/>
          </a:bodyPr>
          <a:lstStyle/>
          <a:p>
            <a:pPr algn="l">
              <a:lnSpc>
                <a:spcPts val="3000"/>
              </a:lnSpc>
            </a:pPr>
            <a:r>
              <a:rPr lang="en-GB" sz="2400" dirty="0"/>
              <a:t>2004</a:t>
            </a:r>
          </a:p>
        </p:txBody>
      </p:sp>
      <p:sp>
        <p:nvSpPr>
          <p:cNvPr id="12" name="textruta 11">
            <a:extLst>
              <a:ext uri="{FF2B5EF4-FFF2-40B4-BE49-F238E27FC236}">
                <a16:creationId xmlns:a16="http://schemas.microsoft.com/office/drawing/2014/main" id="{43BF201A-E80A-CD57-4CD7-13E2386E4CCA}"/>
              </a:ext>
            </a:extLst>
          </p:cNvPr>
          <p:cNvSpPr txBox="1"/>
          <p:nvPr/>
        </p:nvSpPr>
        <p:spPr>
          <a:xfrm>
            <a:off x="7122768" y="3429000"/>
            <a:ext cx="914400" cy="914400"/>
          </a:xfrm>
          <a:prstGeom prst="rect">
            <a:avLst/>
          </a:prstGeom>
          <a:noFill/>
        </p:spPr>
        <p:txBody>
          <a:bodyPr wrap="none" lIns="0" tIns="0" rIns="0" bIns="0" rtlCol="0">
            <a:noAutofit/>
          </a:bodyPr>
          <a:lstStyle/>
          <a:p>
            <a:pPr algn="l">
              <a:lnSpc>
                <a:spcPts val="3000"/>
              </a:lnSpc>
            </a:pPr>
            <a:r>
              <a:rPr lang="en-GB" sz="2400" dirty="0"/>
              <a:t>2009</a:t>
            </a:r>
          </a:p>
        </p:txBody>
      </p:sp>
      <p:sp>
        <p:nvSpPr>
          <p:cNvPr id="13" name="textruta 12">
            <a:extLst>
              <a:ext uri="{FF2B5EF4-FFF2-40B4-BE49-F238E27FC236}">
                <a16:creationId xmlns:a16="http://schemas.microsoft.com/office/drawing/2014/main" id="{5B9868B2-80A5-2962-D80A-873B5A9965E9}"/>
              </a:ext>
            </a:extLst>
          </p:cNvPr>
          <p:cNvSpPr txBox="1"/>
          <p:nvPr/>
        </p:nvSpPr>
        <p:spPr>
          <a:xfrm>
            <a:off x="9588177" y="3443468"/>
            <a:ext cx="914400" cy="914400"/>
          </a:xfrm>
          <a:prstGeom prst="rect">
            <a:avLst/>
          </a:prstGeom>
          <a:noFill/>
        </p:spPr>
        <p:txBody>
          <a:bodyPr wrap="none" lIns="0" tIns="0" rIns="0" bIns="0" rtlCol="0">
            <a:noAutofit/>
          </a:bodyPr>
          <a:lstStyle/>
          <a:p>
            <a:pPr algn="l">
              <a:lnSpc>
                <a:spcPts val="3000"/>
              </a:lnSpc>
            </a:pPr>
            <a:r>
              <a:rPr lang="en-GB" sz="2400" dirty="0"/>
              <a:t>2012</a:t>
            </a:r>
          </a:p>
        </p:txBody>
      </p:sp>
      <p:sp>
        <p:nvSpPr>
          <p:cNvPr id="14" name="textruta 13">
            <a:extLst>
              <a:ext uri="{FF2B5EF4-FFF2-40B4-BE49-F238E27FC236}">
                <a16:creationId xmlns:a16="http://schemas.microsoft.com/office/drawing/2014/main" id="{2D65B94C-1813-AEAD-3FA6-E4DB497F2FBC}"/>
              </a:ext>
            </a:extLst>
          </p:cNvPr>
          <p:cNvSpPr txBox="1"/>
          <p:nvPr/>
        </p:nvSpPr>
        <p:spPr>
          <a:xfrm>
            <a:off x="7122768" y="4473615"/>
            <a:ext cx="914400" cy="914400"/>
          </a:xfrm>
          <a:prstGeom prst="rect">
            <a:avLst/>
          </a:prstGeom>
          <a:noFill/>
        </p:spPr>
        <p:txBody>
          <a:bodyPr wrap="none" lIns="0" tIns="0" rIns="0" bIns="0" rtlCol="0">
            <a:noAutofit/>
          </a:bodyPr>
          <a:lstStyle/>
          <a:p>
            <a:pPr algn="l">
              <a:lnSpc>
                <a:spcPts val="3000"/>
              </a:lnSpc>
            </a:pPr>
            <a:r>
              <a:rPr lang="en-GB" sz="2400" dirty="0"/>
              <a:t>2009</a:t>
            </a:r>
          </a:p>
        </p:txBody>
      </p:sp>
      <p:sp>
        <p:nvSpPr>
          <p:cNvPr id="15" name="textruta 14">
            <a:extLst>
              <a:ext uri="{FF2B5EF4-FFF2-40B4-BE49-F238E27FC236}">
                <a16:creationId xmlns:a16="http://schemas.microsoft.com/office/drawing/2014/main" id="{76EA316A-AFE6-264F-41D2-B20B5617BE79}"/>
              </a:ext>
            </a:extLst>
          </p:cNvPr>
          <p:cNvSpPr txBox="1"/>
          <p:nvPr/>
        </p:nvSpPr>
        <p:spPr>
          <a:xfrm>
            <a:off x="9588177" y="4482296"/>
            <a:ext cx="914400" cy="914400"/>
          </a:xfrm>
          <a:prstGeom prst="rect">
            <a:avLst/>
          </a:prstGeom>
          <a:noFill/>
        </p:spPr>
        <p:txBody>
          <a:bodyPr wrap="none" lIns="0" tIns="0" rIns="0" bIns="0" rtlCol="0">
            <a:noAutofit/>
          </a:bodyPr>
          <a:lstStyle/>
          <a:p>
            <a:pPr algn="l">
              <a:lnSpc>
                <a:spcPts val="3000"/>
              </a:lnSpc>
            </a:pPr>
            <a:r>
              <a:rPr lang="en-GB" sz="2400" dirty="0"/>
              <a:t>2011</a:t>
            </a:r>
          </a:p>
        </p:txBody>
      </p:sp>
      <p:sp>
        <p:nvSpPr>
          <p:cNvPr id="16" name="textruta 15">
            <a:extLst>
              <a:ext uri="{FF2B5EF4-FFF2-40B4-BE49-F238E27FC236}">
                <a16:creationId xmlns:a16="http://schemas.microsoft.com/office/drawing/2014/main" id="{402BC05C-FA2E-1E43-1745-FEACFF2D6C37}"/>
              </a:ext>
            </a:extLst>
          </p:cNvPr>
          <p:cNvSpPr txBox="1"/>
          <p:nvPr/>
        </p:nvSpPr>
        <p:spPr>
          <a:xfrm>
            <a:off x="4873904" y="4467828"/>
            <a:ext cx="914400" cy="914400"/>
          </a:xfrm>
          <a:prstGeom prst="rect">
            <a:avLst/>
          </a:prstGeom>
          <a:noFill/>
        </p:spPr>
        <p:txBody>
          <a:bodyPr wrap="none" lIns="0" tIns="0" rIns="0" bIns="0" rtlCol="0">
            <a:noAutofit/>
          </a:bodyPr>
          <a:lstStyle/>
          <a:p>
            <a:pPr algn="l">
              <a:lnSpc>
                <a:spcPts val="3000"/>
              </a:lnSpc>
            </a:pPr>
            <a:r>
              <a:rPr lang="en-GB" sz="2400" dirty="0"/>
              <a:t>2009</a:t>
            </a:r>
          </a:p>
        </p:txBody>
      </p:sp>
    </p:spTree>
    <p:extLst>
      <p:ext uri="{BB962C8B-B14F-4D97-AF65-F5344CB8AC3E}">
        <p14:creationId xmlns:p14="http://schemas.microsoft.com/office/powerpoint/2010/main" val="109310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Picture 219">
            <a:extLst>
              <a:ext uri="{FF2B5EF4-FFF2-40B4-BE49-F238E27FC236}">
                <a16:creationId xmlns:a16="http://schemas.microsoft.com/office/drawing/2014/main" id="{821744CB-BF54-301E-C251-B3FB8997D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271" b="84963"/>
          <a:stretch/>
        </p:blipFill>
        <p:spPr bwMode="auto">
          <a:xfrm>
            <a:off x="469471" y="2542612"/>
            <a:ext cx="5332082" cy="15644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19">
            <a:extLst>
              <a:ext uri="{FF2B5EF4-FFF2-40B4-BE49-F238E27FC236}">
                <a16:creationId xmlns:a16="http://schemas.microsoft.com/office/drawing/2014/main" id="{5DD63BF0-F46F-9E5B-BDF6-3E450F43E3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9765" b="49958"/>
          <a:stretch/>
        </p:blipFill>
        <p:spPr bwMode="auto">
          <a:xfrm>
            <a:off x="8362011" y="1861495"/>
            <a:ext cx="3360518" cy="3358627"/>
          </a:xfrm>
          <a:prstGeom prst="rect">
            <a:avLst/>
          </a:prstGeom>
          <a:noFill/>
          <a:extLst>
            <a:ext uri="{909E8E84-426E-40DD-AFC4-6F175D3DCCD1}">
              <a14:hiddenFill xmlns:a14="http://schemas.microsoft.com/office/drawing/2010/main">
                <a:solidFill>
                  <a:srgbClr val="FFFFFF"/>
                </a:solidFill>
              </a14:hiddenFill>
            </a:ext>
          </a:extLst>
        </p:spPr>
      </p:pic>
      <p:sp>
        <p:nvSpPr>
          <p:cNvPr id="7" name="Höger 6">
            <a:extLst>
              <a:ext uri="{FF2B5EF4-FFF2-40B4-BE49-F238E27FC236}">
                <a16:creationId xmlns:a16="http://schemas.microsoft.com/office/drawing/2014/main" id="{9FCD0B2B-87B0-BB67-7D35-B20F70AE6284}"/>
              </a:ext>
            </a:extLst>
          </p:cNvPr>
          <p:cNvSpPr/>
          <p:nvPr/>
        </p:nvSpPr>
        <p:spPr>
          <a:xfrm>
            <a:off x="6009897" y="2954438"/>
            <a:ext cx="1675693" cy="9491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textruta 7">
            <a:extLst>
              <a:ext uri="{FF2B5EF4-FFF2-40B4-BE49-F238E27FC236}">
                <a16:creationId xmlns:a16="http://schemas.microsoft.com/office/drawing/2014/main" id="{8DA9AB0D-EB67-6EFB-B38E-0EDCD4466261}"/>
              </a:ext>
            </a:extLst>
          </p:cNvPr>
          <p:cNvSpPr txBox="1"/>
          <p:nvPr/>
        </p:nvSpPr>
        <p:spPr>
          <a:xfrm>
            <a:off x="10042270" y="6261905"/>
            <a:ext cx="914400" cy="914400"/>
          </a:xfrm>
          <a:prstGeom prst="rect">
            <a:avLst/>
          </a:prstGeom>
          <a:noFill/>
        </p:spPr>
        <p:txBody>
          <a:bodyPr wrap="none" lIns="0" tIns="0" rIns="0" bIns="0" rtlCol="0">
            <a:noAutofit/>
          </a:bodyPr>
          <a:lstStyle/>
          <a:p>
            <a:pPr algn="l">
              <a:lnSpc>
                <a:spcPts val="3000"/>
              </a:lnSpc>
            </a:pPr>
            <a:r>
              <a:rPr lang="en-GB" dirty="0"/>
              <a:t>(Rubin et al. 2010)</a:t>
            </a:r>
          </a:p>
        </p:txBody>
      </p:sp>
      <p:sp>
        <p:nvSpPr>
          <p:cNvPr id="9" name="Rektangel 8">
            <a:extLst>
              <a:ext uri="{FF2B5EF4-FFF2-40B4-BE49-F238E27FC236}">
                <a16:creationId xmlns:a16="http://schemas.microsoft.com/office/drawing/2014/main" id="{58407C41-3493-6A57-EC93-D97ED997EBB1}"/>
              </a:ext>
            </a:extLst>
          </p:cNvPr>
          <p:cNvSpPr/>
          <p:nvPr/>
        </p:nvSpPr>
        <p:spPr>
          <a:xfrm>
            <a:off x="335653" y="2542612"/>
            <a:ext cx="428264" cy="309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Rektangel 9">
            <a:extLst>
              <a:ext uri="{FF2B5EF4-FFF2-40B4-BE49-F238E27FC236}">
                <a16:creationId xmlns:a16="http://schemas.microsoft.com/office/drawing/2014/main" id="{5C653301-C6F6-68F9-3AC1-409019A786CE}"/>
              </a:ext>
            </a:extLst>
          </p:cNvPr>
          <p:cNvSpPr/>
          <p:nvPr/>
        </p:nvSpPr>
        <p:spPr>
          <a:xfrm>
            <a:off x="8147879" y="1752901"/>
            <a:ext cx="428264" cy="309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12249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text 2">
            <a:extLst>
              <a:ext uri="{FF2B5EF4-FFF2-40B4-BE49-F238E27FC236}">
                <a16:creationId xmlns:a16="http://schemas.microsoft.com/office/drawing/2014/main" id="{3201675B-AB48-32EC-A3AD-7B4AA609FC63}"/>
              </a:ext>
            </a:extLst>
          </p:cNvPr>
          <p:cNvSpPr>
            <a:spLocks noGrp="1"/>
          </p:cNvSpPr>
          <p:nvPr>
            <p:ph type="body" sz="quarter" idx="10"/>
          </p:nvPr>
        </p:nvSpPr>
        <p:spPr/>
        <p:txBody>
          <a:bodyPr/>
          <a:lstStyle/>
          <a:p>
            <a:endParaRPr lang="en-GB"/>
          </a:p>
        </p:txBody>
      </p:sp>
      <p:pic>
        <p:nvPicPr>
          <p:cNvPr id="4" name="Picture 219">
            <a:extLst>
              <a:ext uri="{FF2B5EF4-FFF2-40B4-BE49-F238E27FC236}">
                <a16:creationId xmlns:a16="http://schemas.microsoft.com/office/drawing/2014/main" id="{821744CB-BF54-301E-C251-B3FB8997D7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8541"/>
          <a:stretch/>
        </p:blipFill>
        <p:spPr bwMode="auto">
          <a:xfrm>
            <a:off x="1786098" y="766659"/>
            <a:ext cx="8422772" cy="5304953"/>
          </a:xfrm>
          <a:prstGeom prst="rect">
            <a:avLst/>
          </a:prstGeom>
          <a:noFill/>
          <a:extLst>
            <a:ext uri="{909E8E84-426E-40DD-AFC4-6F175D3DCCD1}">
              <a14:hiddenFill xmlns:a14="http://schemas.microsoft.com/office/drawing/2010/main">
                <a:solidFill>
                  <a:srgbClr val="FFFFFF"/>
                </a:solidFill>
              </a14:hiddenFill>
            </a:ext>
          </a:extLst>
        </p:spPr>
      </p:pic>
      <p:sp>
        <p:nvSpPr>
          <p:cNvPr id="2" name="textruta 1">
            <a:extLst>
              <a:ext uri="{FF2B5EF4-FFF2-40B4-BE49-F238E27FC236}">
                <a16:creationId xmlns:a16="http://schemas.microsoft.com/office/drawing/2014/main" id="{10BF22C5-C0DB-77C6-74CC-EDDB7CFA01CF}"/>
              </a:ext>
            </a:extLst>
          </p:cNvPr>
          <p:cNvSpPr txBox="1"/>
          <p:nvPr/>
        </p:nvSpPr>
        <p:spPr>
          <a:xfrm>
            <a:off x="10093124" y="6296627"/>
            <a:ext cx="914400" cy="914400"/>
          </a:xfrm>
          <a:prstGeom prst="rect">
            <a:avLst/>
          </a:prstGeom>
          <a:noFill/>
        </p:spPr>
        <p:txBody>
          <a:bodyPr wrap="none" lIns="0" tIns="0" rIns="0" bIns="0" rtlCol="0">
            <a:noAutofit/>
          </a:bodyPr>
          <a:lstStyle/>
          <a:p>
            <a:pPr algn="l">
              <a:lnSpc>
                <a:spcPts val="3000"/>
              </a:lnSpc>
            </a:pPr>
            <a:r>
              <a:rPr lang="en-GB" dirty="0"/>
              <a:t>(Rubin et al. 2010)</a:t>
            </a:r>
          </a:p>
        </p:txBody>
      </p:sp>
      <p:sp>
        <p:nvSpPr>
          <p:cNvPr id="5" name="Rektangel 4">
            <a:extLst>
              <a:ext uri="{FF2B5EF4-FFF2-40B4-BE49-F238E27FC236}">
                <a16:creationId xmlns:a16="http://schemas.microsoft.com/office/drawing/2014/main" id="{B7291940-0E21-3123-7EA8-CEE2BC0D4910}"/>
              </a:ext>
            </a:extLst>
          </p:cNvPr>
          <p:cNvSpPr/>
          <p:nvPr/>
        </p:nvSpPr>
        <p:spPr>
          <a:xfrm>
            <a:off x="1597306" y="766659"/>
            <a:ext cx="428264" cy="309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Tree>
    <p:extLst>
      <p:ext uri="{BB962C8B-B14F-4D97-AF65-F5344CB8AC3E}">
        <p14:creationId xmlns:p14="http://schemas.microsoft.com/office/powerpoint/2010/main" val="296097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U mallsidor">
  <a:themeElements>
    <a:clrScheme name="SLU">
      <a:dk1>
        <a:sysClr val="windowText" lastClr="000000"/>
      </a:dk1>
      <a:lt1>
        <a:sysClr val="window" lastClr="FFFFFF"/>
      </a:lt1>
      <a:dk2>
        <a:srgbClr val="FFB81C"/>
      </a:dk2>
      <a:lt2>
        <a:srgbClr val="79863C"/>
      </a:lt2>
      <a:accent1>
        <a:srgbClr val="154734"/>
      </a:accent1>
      <a:accent2>
        <a:srgbClr val="509E2F"/>
      </a:accent2>
      <a:accent3>
        <a:srgbClr val="C4D600"/>
      </a:accent3>
      <a:accent4>
        <a:srgbClr val="007681"/>
      </a:accent4>
      <a:accent5>
        <a:srgbClr val="CE0037"/>
      </a:accent5>
      <a:accent6>
        <a:srgbClr val="672146"/>
      </a:accent6>
      <a:hlink>
        <a:srgbClr val="000000"/>
      </a:hlink>
      <a:folHlink>
        <a:srgbClr val="000000"/>
      </a:folHlink>
    </a:clrScheme>
    <a:fontScheme name="SL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240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lnSpc>
            <a:spcPts val="3000"/>
          </a:lnSpc>
          <a:defRPr sz="2400" smtClean="0"/>
        </a:defPPr>
      </a:lstStyle>
    </a:txDef>
  </a:objectDefaults>
  <a:extraClrSchemeLst/>
  <a:extLst>
    <a:ext uri="{05A4C25C-085E-4340-85A3-A5531E510DB2}">
      <thm15:themeFamily xmlns:thm15="http://schemas.microsoft.com/office/thememl/2012/main" name="Presentation1" id="{D758D634-A8FC-2645-A28B-5082C85F2969}" vid="{9FD7F720-BD1A-B84D-B644-F1E9D9428B23}"/>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SLU mallsidor</Template>
  <TotalTime>809</TotalTime>
  <Words>1086</Words>
  <Application>Microsoft Macintosh PowerPoint</Application>
  <PresentationFormat>Bredbild</PresentationFormat>
  <Paragraphs>197</Paragraphs>
  <Slides>35</Slides>
  <Notes>0</Notes>
  <HiddenSlides>0</HiddenSlides>
  <MMClips>0</MMClips>
  <ScaleCrop>false</ScaleCrop>
  <HeadingPairs>
    <vt:vector size="6" baseType="variant">
      <vt:variant>
        <vt:lpstr>Använt teckensnitt</vt:lpstr>
      </vt:variant>
      <vt:variant>
        <vt:i4>5</vt:i4>
      </vt:variant>
      <vt:variant>
        <vt:lpstr>Tema</vt:lpstr>
      </vt:variant>
      <vt:variant>
        <vt:i4>1</vt:i4>
      </vt:variant>
      <vt:variant>
        <vt:lpstr>Bildrubriker</vt:lpstr>
      </vt:variant>
      <vt:variant>
        <vt:i4>35</vt:i4>
      </vt:variant>
    </vt:vector>
  </HeadingPairs>
  <TitlesOfParts>
    <vt:vector size="41" baseType="lpstr">
      <vt:lpstr>Arial</vt:lpstr>
      <vt:lpstr>Bookman Old Style</vt:lpstr>
      <vt:lpstr>Calibri</vt:lpstr>
      <vt:lpstr>Cambria Math</vt:lpstr>
      <vt:lpstr>Courier</vt:lpstr>
      <vt:lpstr>SLU mallsidor</vt:lpstr>
      <vt:lpstr>PowerPoint-presentation</vt:lpstr>
      <vt:lpstr>Problematizing selection mapping from an animal science perspective</vt:lpstr>
      <vt:lpstr>Acknowledgements</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Pres-mall-en-16x9-2019-10-29 Read this before creating your presentation</dc:title>
  <dc:creator>Martin Johnsson</dc:creator>
  <cp:lastModifiedBy>Martin Johnsson</cp:lastModifiedBy>
  <cp:revision>203</cp:revision>
  <dcterms:created xsi:type="dcterms:W3CDTF">2022-06-14T09:14:18Z</dcterms:created>
  <dcterms:modified xsi:type="dcterms:W3CDTF">2022-06-29T11:49:37Z</dcterms:modified>
</cp:coreProperties>
</file>